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6"/>
  </p:notesMasterIdLst>
  <p:sldIdLst>
    <p:sldId id="287"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8" r:id="rId33"/>
    <p:sldId id="284" r:id="rId34"/>
    <p:sldId id="28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4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84015" autoAdjust="0"/>
  </p:normalViewPr>
  <p:slideViewPr>
    <p:cSldViewPr snapToGrid="0" showGuides="1">
      <p:cViewPr>
        <p:scale>
          <a:sx n="70" d="100"/>
          <a:sy n="70" d="100"/>
        </p:scale>
        <p:origin x="-1404" y="-624"/>
      </p:cViewPr>
      <p:guideLst>
        <p:guide orient="horz" pos="2160"/>
        <p:guide orient="horz" pos="4065"/>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02/04/2015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94034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510865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884402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19443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19</a:t>
            </a:fld>
            <a:endParaRPr lang="en-GB"/>
          </a:p>
        </p:txBody>
      </p:sp>
    </p:spTree>
    <p:extLst>
      <p:ext uri="{BB962C8B-B14F-4D97-AF65-F5344CB8AC3E}">
        <p14:creationId xmlns:p14="http://schemas.microsoft.com/office/powerpoint/2010/main" val="3225571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PEFC has 3 types of labels: PEFC certified (including recycled); PEFC Recycled, Promoting SFM</a:t>
            </a:r>
          </a:p>
          <a:p>
            <a:r>
              <a:rPr lang="en-US" sz="1200" kern="1200" dirty="0" smtClean="0">
                <a:solidFill>
                  <a:schemeClr val="tx1"/>
                </a:solidFill>
                <a:effectLst/>
                <a:latin typeface="+mn-lt"/>
                <a:ea typeface="+mn-ea"/>
                <a:cs typeface="+mn-cs"/>
              </a:rPr>
              <a:t>FSC labels: 100%, Mix, recycled, small</a:t>
            </a:r>
            <a:r>
              <a:rPr lang="en-US" sz="1200" kern="1200" baseline="0" dirty="0" smtClean="0">
                <a:solidFill>
                  <a:schemeClr val="tx1"/>
                </a:solidFill>
                <a:effectLst/>
                <a:latin typeface="+mn-lt"/>
                <a:ea typeface="+mn-ea"/>
                <a:cs typeface="+mn-cs"/>
              </a:rPr>
              <a:t> or community producers</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97612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22</a:t>
            </a:fld>
            <a:endParaRPr lang="en-US"/>
          </a:p>
        </p:txBody>
      </p:sp>
    </p:spTree>
    <p:extLst>
      <p:ext uri="{BB962C8B-B14F-4D97-AF65-F5344CB8AC3E}">
        <p14:creationId xmlns:p14="http://schemas.microsoft.com/office/powerpoint/2010/main" val="1347969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FSC:  From 1st of January 2011, all new certified companies and new products made with wood chip and fibre will also have to comply with the labelling threshold of 70%. However, chip and fibre products registered as being commercially produced before the end of 2010 can use the labelling threshold of 50% until the end of 2015</a:t>
            </a:r>
            <a:endParaRPr lang="en-GB"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24</a:t>
            </a:fld>
            <a:endParaRPr lang="en-US"/>
          </a:p>
        </p:txBody>
      </p:sp>
    </p:spTree>
    <p:extLst>
      <p:ext uri="{BB962C8B-B14F-4D97-AF65-F5344CB8AC3E}">
        <p14:creationId xmlns:p14="http://schemas.microsoft.com/office/powerpoint/2010/main" val="778587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 controlled wood refers</a:t>
            </a:r>
            <a:r>
              <a:rPr lang="en-GB" baseline="0" dirty="0" smtClean="0"/>
              <a:t> to timber that is not originated from the 5 categories. Companies using uncertified content need to make sure that the timber do not come from the 5 categories.</a:t>
            </a:r>
          </a:p>
        </p:txBody>
      </p:sp>
      <p:sp>
        <p:nvSpPr>
          <p:cNvPr id="4" name="Slide Number Placeholder 3"/>
          <p:cNvSpPr>
            <a:spLocks noGrp="1"/>
          </p:cNvSpPr>
          <p:nvPr>
            <p:ph type="sldNum" sz="quarter" idx="10"/>
          </p:nvPr>
        </p:nvSpPr>
        <p:spPr/>
        <p:txBody>
          <a:bodyPr/>
          <a:lstStyle/>
          <a:p>
            <a:fld id="{E5C5875E-8829-4689-B7D8-73BEBCE7413E}" type="slidenum">
              <a:rPr lang="en-GB" smtClean="0"/>
              <a:t>26</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 controlled wood refers</a:t>
            </a:r>
            <a:r>
              <a:rPr lang="en-GB" baseline="0" dirty="0" smtClean="0"/>
              <a:t> to timber that is not originated from the 5 categories. Companies using uncertified content need to make sure that the timber do not come from the 5 categories.</a:t>
            </a:r>
          </a:p>
        </p:txBody>
      </p:sp>
      <p:sp>
        <p:nvSpPr>
          <p:cNvPr id="4" name="Slide Number Placeholder 3"/>
          <p:cNvSpPr>
            <a:spLocks noGrp="1"/>
          </p:cNvSpPr>
          <p:nvPr>
            <p:ph type="sldNum" sz="quarter" idx="10"/>
          </p:nvPr>
        </p:nvSpPr>
        <p:spPr/>
        <p:txBody>
          <a:bodyPr/>
          <a:lstStyle/>
          <a:p>
            <a:fld id="{E5C5875E-8829-4689-B7D8-73BEBCE7413E}" type="slidenum">
              <a:rPr lang="en-GB" smtClean="0"/>
              <a:t>27</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28</a:t>
            </a:fld>
            <a:endParaRPr lang="en-GB"/>
          </a:p>
        </p:txBody>
      </p:sp>
    </p:spTree>
    <p:extLst>
      <p:ext uri="{BB962C8B-B14F-4D97-AF65-F5344CB8AC3E}">
        <p14:creationId xmlns:p14="http://schemas.microsoft.com/office/powerpoint/2010/main" val="1698994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854A37F-485F-4854-BC53-36067D89236A}" type="slidenum">
              <a:rPr lang="en-GB"/>
              <a:pPr/>
              <a:t>3</a:t>
            </a:fld>
            <a:endParaRPr lang="en-GB"/>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108809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628B592-23B8-4A6F-B0D6-52108F5B4C2D}" type="slidenum">
              <a:rPr lang="en-GB"/>
              <a:pPr/>
              <a:t>4</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r>
              <a:rPr lang="en-GB" dirty="0" smtClean="0"/>
              <a:t>Timber supply chain: often complex</a:t>
            </a:r>
          </a:p>
          <a:p>
            <a:r>
              <a:rPr lang="en-GB" dirty="0" smtClean="0"/>
              <a:t>Potential for mixing or substitution with unwanted material at each stage</a:t>
            </a:r>
          </a:p>
          <a:p>
            <a:r>
              <a:rPr lang="en-GB" dirty="0" smtClean="0"/>
              <a:t>Control over</a:t>
            </a:r>
            <a:r>
              <a:rPr lang="en-GB" baseline="0" dirty="0" smtClean="0"/>
              <a:t> the supply chain is required: chain of custody</a:t>
            </a:r>
            <a:endParaRPr lang="en-GB" dirty="0" smtClean="0"/>
          </a:p>
          <a:p>
            <a:pPr eaLnBrk="1" hangingPunct="1"/>
            <a:endParaRPr lang="en-US" dirty="0" smtClean="0"/>
          </a:p>
        </p:txBody>
      </p:sp>
    </p:spTree>
    <p:extLst>
      <p:ext uri="{BB962C8B-B14F-4D97-AF65-F5344CB8AC3E}">
        <p14:creationId xmlns:p14="http://schemas.microsoft.com/office/powerpoint/2010/main" val="45001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0B792503-DCF8-4B6B-9F23-2C8DBCA5007E}" type="slidenum">
              <a:rPr lang="en-GB"/>
              <a:pPr/>
              <a:t>5</a:t>
            </a:fld>
            <a:endParaRPr lang="en-GB"/>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679768" y="4688556"/>
            <a:ext cx="5438140" cy="4445126"/>
          </a:xfrm>
          <a:noFill/>
          <a:ln/>
        </p:spPr>
        <p:txBody>
          <a:bodyPr/>
          <a:lstStyle/>
          <a:p>
            <a:endParaRPr lang="en-US" smtClean="0"/>
          </a:p>
        </p:txBody>
      </p:sp>
    </p:spTree>
    <p:extLst>
      <p:ext uri="{BB962C8B-B14F-4D97-AF65-F5344CB8AC3E}">
        <p14:creationId xmlns:p14="http://schemas.microsoft.com/office/powerpoint/2010/main" val="1981776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2208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9550A74-A676-4D29-BD2E-C1BF545B6A8F}" type="slidenum">
              <a:rPr lang="en-GB"/>
              <a:pPr/>
              <a:t>9</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10528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296504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9594501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8971310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64146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4730493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500293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561657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9286762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673073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02/04/2015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02/04/2015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02/04/2015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60455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02/04/2015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97167102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2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GB" dirty="0" err="1">
                <a:solidFill>
                  <a:srgbClr val="006600"/>
                </a:solidFill>
              </a:rPr>
              <a:t>CoC</a:t>
            </a:r>
            <a:r>
              <a:rPr lang="en-GB" dirty="0">
                <a:solidFill>
                  <a:srgbClr val="006600"/>
                </a:solidFill>
              </a:rPr>
              <a:t> between organisations (1/2)</a:t>
            </a:r>
            <a:endParaRPr lang="en-US" dirty="0">
              <a:solidFill>
                <a:srgbClr val="0066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10</a:t>
            </a:fld>
            <a:endParaRPr lang="zh-TW" altLang="en-US"/>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a:ext>
            </a:extLst>
          </a:blip>
          <a:srcRect b="44489"/>
          <a:stretch/>
        </p:blipFill>
        <p:spPr>
          <a:xfrm>
            <a:off x="418652" y="2360073"/>
            <a:ext cx="10058400" cy="216041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651" y="4418123"/>
            <a:ext cx="10082237" cy="1905404"/>
          </a:xfrm>
          <a:prstGeom prst="rect">
            <a:avLst/>
          </a:prstGeom>
        </p:spPr>
      </p:pic>
    </p:spTree>
    <p:extLst>
      <p:ext uri="{BB962C8B-B14F-4D97-AF65-F5344CB8AC3E}">
        <p14:creationId xmlns:p14="http://schemas.microsoft.com/office/powerpoint/2010/main" val="3044148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GB" dirty="0" err="1">
                <a:solidFill>
                  <a:srgbClr val="006600"/>
                </a:solidFill>
              </a:rPr>
              <a:t>CoC</a:t>
            </a:r>
            <a:r>
              <a:rPr lang="en-GB" dirty="0">
                <a:solidFill>
                  <a:srgbClr val="006600"/>
                </a:solidFill>
              </a:rPr>
              <a:t> between organisations (2/2)</a:t>
            </a:r>
          </a:p>
        </p:txBody>
      </p:sp>
      <p:sp>
        <p:nvSpPr>
          <p:cNvPr id="9219" name="Rectangle 3"/>
          <p:cNvSpPr>
            <a:spLocks noGrp="1" noChangeArrowheads="1"/>
          </p:cNvSpPr>
          <p:nvPr>
            <p:ph idx="1"/>
          </p:nvPr>
        </p:nvSpPr>
        <p:spPr/>
        <p:txBody>
          <a:bodyPr/>
          <a:lstStyle/>
          <a:p>
            <a:r>
              <a:rPr lang="en-GB" dirty="0"/>
              <a:t>Link certificates through each step of the process:</a:t>
            </a:r>
          </a:p>
          <a:p>
            <a:pPr lvl="1"/>
            <a:r>
              <a:rPr lang="en-GB" sz="2600" dirty="0"/>
              <a:t>certified purchases: proof of a valid </a:t>
            </a:r>
            <a:r>
              <a:rPr lang="en-GB" sz="2600" dirty="0" err="1"/>
              <a:t>CoC</a:t>
            </a:r>
            <a:r>
              <a:rPr lang="en-GB" sz="2600" dirty="0"/>
              <a:t> certificate from the supplier </a:t>
            </a:r>
            <a:r>
              <a:rPr lang="en-GB" sz="2600" b="1" i="1" dirty="0"/>
              <a:t>and</a:t>
            </a:r>
            <a:r>
              <a:rPr lang="en-GB" sz="2600" dirty="0"/>
              <a:t> invoices that identify the products as certified</a:t>
            </a:r>
          </a:p>
          <a:p>
            <a:pPr lvl="1"/>
            <a:r>
              <a:rPr lang="en-GB" sz="2600" dirty="0"/>
              <a:t>certified sales: proof of valid </a:t>
            </a:r>
            <a:r>
              <a:rPr lang="en-GB" sz="2600" dirty="0" err="1"/>
              <a:t>CoC</a:t>
            </a:r>
            <a:r>
              <a:rPr lang="en-GB" sz="2600" dirty="0"/>
              <a:t> certificate from the vendor </a:t>
            </a:r>
            <a:r>
              <a:rPr lang="en-GB" sz="2600" b="1" i="1" dirty="0"/>
              <a:t>and</a:t>
            </a:r>
            <a:r>
              <a:rPr lang="en-GB" sz="2600" dirty="0"/>
              <a:t> delivery notes that identify the products as certified </a:t>
            </a:r>
          </a:p>
          <a:p>
            <a:r>
              <a:rPr lang="en-GB" dirty="0"/>
              <a:t>Compare quantities of product sold with quantities purchased by next </a:t>
            </a:r>
            <a:r>
              <a:rPr lang="en-GB" dirty="0" smtClean="0"/>
              <a:t>link</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2262619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solidFill>
                  <a:srgbClr val="006600"/>
                </a:solidFill>
              </a:rPr>
              <a:t>CoC</a:t>
            </a:r>
            <a:r>
              <a:rPr lang="en-GB" dirty="0" smtClean="0">
                <a:solidFill>
                  <a:srgbClr val="006600"/>
                </a:solidFill>
              </a:rPr>
              <a:t> within an organisation (1/2)</a:t>
            </a:r>
            <a:r>
              <a:rPr lang="en-GB" dirty="0" smtClean="0">
                <a:solidFill>
                  <a:srgbClr val="FF0000"/>
                </a:solidFill>
              </a:rPr>
              <a:t> </a:t>
            </a:r>
            <a:r>
              <a:rPr lang="en-GB" dirty="0" smtClean="0">
                <a:solidFill>
                  <a:srgbClr val="006600"/>
                </a:solidFill>
              </a:rPr>
              <a:t>– the elements of a system</a:t>
            </a:r>
            <a:endParaRPr lang="en-GB" dirty="0">
              <a:solidFill>
                <a:srgbClr val="006600"/>
              </a:solidFill>
            </a:endParaRPr>
          </a:p>
        </p:txBody>
      </p:sp>
      <p:grpSp>
        <p:nvGrpSpPr>
          <p:cNvPr id="3" name="Group 3"/>
          <p:cNvGrpSpPr>
            <a:grpSpLocks/>
          </p:cNvGrpSpPr>
          <p:nvPr/>
        </p:nvGrpSpPr>
        <p:grpSpPr bwMode="auto">
          <a:xfrm>
            <a:off x="3835287" y="2351028"/>
            <a:ext cx="4119563" cy="3994150"/>
            <a:chOff x="1681" y="1366"/>
            <a:chExt cx="2595" cy="2516"/>
          </a:xfrm>
        </p:grpSpPr>
        <p:sp>
          <p:nvSpPr>
            <p:cNvPr id="4" name="Text Box 4"/>
            <p:cNvSpPr txBox="1">
              <a:spLocks noChangeArrowheads="1"/>
            </p:cNvSpPr>
            <p:nvPr/>
          </p:nvSpPr>
          <p:spPr bwMode="auto">
            <a:xfrm>
              <a:off x="1780" y="1366"/>
              <a:ext cx="2443"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en-GB" sz="2400" b="1" dirty="0"/>
                <a:t>Control of product sourcing</a:t>
              </a:r>
            </a:p>
          </p:txBody>
        </p:sp>
        <p:sp>
          <p:nvSpPr>
            <p:cNvPr id="5" name="Text Box 5"/>
            <p:cNvSpPr txBox="1">
              <a:spLocks noChangeArrowheads="1"/>
            </p:cNvSpPr>
            <p:nvPr/>
          </p:nvSpPr>
          <p:spPr bwMode="auto">
            <a:xfrm>
              <a:off x="1774" y="2083"/>
              <a:ext cx="2502"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en-GB" sz="2400" b="1" dirty="0"/>
                <a:t>Control of production process</a:t>
              </a:r>
            </a:p>
          </p:txBody>
        </p:sp>
        <p:sp>
          <p:nvSpPr>
            <p:cNvPr id="6" name="Text Box 6"/>
            <p:cNvSpPr txBox="1">
              <a:spLocks noChangeArrowheads="1"/>
            </p:cNvSpPr>
            <p:nvPr/>
          </p:nvSpPr>
          <p:spPr bwMode="auto">
            <a:xfrm>
              <a:off x="1774" y="2842"/>
              <a:ext cx="2428"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en-GB" sz="2400" b="1" dirty="0"/>
                <a:t>Control of sales and dispatch</a:t>
              </a:r>
            </a:p>
          </p:txBody>
        </p:sp>
        <p:sp>
          <p:nvSpPr>
            <p:cNvPr id="7" name="Text Box 7"/>
            <p:cNvSpPr txBox="1">
              <a:spLocks noChangeArrowheads="1"/>
            </p:cNvSpPr>
            <p:nvPr/>
          </p:nvSpPr>
          <p:spPr bwMode="auto">
            <a:xfrm>
              <a:off x="1681" y="3591"/>
              <a:ext cx="2595"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en-GB" sz="2400" b="1" dirty="0"/>
                <a:t>Control of claims and labelling</a:t>
              </a:r>
            </a:p>
          </p:txBody>
        </p:sp>
        <p:sp>
          <p:nvSpPr>
            <p:cNvPr id="8" name="AutoShape 8"/>
            <p:cNvSpPr>
              <a:spLocks noChangeArrowheads="1"/>
            </p:cNvSpPr>
            <p:nvPr/>
          </p:nvSpPr>
          <p:spPr bwMode="auto">
            <a:xfrm>
              <a:off x="2892" y="1744"/>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9" name="AutoShape 9"/>
            <p:cNvSpPr>
              <a:spLocks noChangeArrowheads="1"/>
            </p:cNvSpPr>
            <p:nvPr/>
          </p:nvSpPr>
          <p:spPr bwMode="auto">
            <a:xfrm>
              <a:off x="2906" y="2449"/>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10" name="AutoShape 10"/>
            <p:cNvSpPr>
              <a:spLocks noChangeArrowheads="1"/>
            </p:cNvSpPr>
            <p:nvPr/>
          </p:nvSpPr>
          <p:spPr bwMode="auto">
            <a:xfrm>
              <a:off x="2935" y="3243"/>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grpSp>
      <p:sp>
        <p:nvSpPr>
          <p:cNvPr id="11" name="Slide Number Placeholder 10"/>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161813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err="1" smtClean="0">
                <a:solidFill>
                  <a:srgbClr val="006600"/>
                </a:solidFill>
              </a:rPr>
              <a:t>CoC</a:t>
            </a:r>
            <a:r>
              <a:rPr lang="en-GB" dirty="0" smtClean="0">
                <a:solidFill>
                  <a:srgbClr val="006600"/>
                </a:solidFill>
              </a:rPr>
              <a:t> within an organisation (2/2)</a:t>
            </a:r>
            <a:endParaRPr lang="en-GB" dirty="0" smtClean="0">
              <a:solidFill>
                <a:srgbClr val="FF0000"/>
              </a:solidFill>
            </a:endParaRPr>
          </a:p>
        </p:txBody>
      </p:sp>
      <p:sp>
        <p:nvSpPr>
          <p:cNvPr id="11267" name="Rectangle 3"/>
          <p:cNvSpPr>
            <a:spLocks noGrp="1" noChangeArrowheads="1"/>
          </p:cNvSpPr>
          <p:nvPr>
            <p:ph type="body" sz="half" idx="4294967295"/>
          </p:nvPr>
        </p:nvSpPr>
        <p:spPr>
          <a:xfrm>
            <a:off x="452465" y="2198745"/>
            <a:ext cx="5538901" cy="4525962"/>
          </a:xfrm>
        </p:spPr>
        <p:txBody>
          <a:bodyPr/>
          <a:lstStyle/>
          <a:p>
            <a:r>
              <a:rPr lang="en-GB" dirty="0"/>
              <a:t>At every stage of the process uncontrolled mixing must be </a:t>
            </a:r>
            <a:r>
              <a:rPr lang="en-GB" dirty="0" smtClean="0"/>
              <a:t>prevented through</a:t>
            </a:r>
            <a:r>
              <a:rPr lang="en-GB" dirty="0"/>
              <a:t>:</a:t>
            </a:r>
          </a:p>
          <a:p>
            <a:pPr lvl="1"/>
            <a:r>
              <a:rPr lang="en-GB" sz="2600" dirty="0" smtClean="0"/>
              <a:t>segregation</a:t>
            </a:r>
            <a:endParaRPr lang="en-GB" sz="2600" dirty="0"/>
          </a:p>
          <a:p>
            <a:pPr lvl="1"/>
            <a:r>
              <a:rPr lang="en-GB" sz="2600" dirty="0" smtClean="0"/>
              <a:t>identification</a:t>
            </a:r>
            <a:endParaRPr lang="en-GB" sz="2600" dirty="0"/>
          </a:p>
          <a:p>
            <a:pPr lvl="1"/>
            <a:r>
              <a:rPr lang="en-GB" sz="2600" dirty="0" smtClean="0"/>
              <a:t>documentation</a:t>
            </a:r>
            <a:endParaRPr lang="en-GB" sz="26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13</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9825" y="2185988"/>
            <a:ext cx="5972175" cy="4267200"/>
          </a:xfrm>
          <a:prstGeom prst="rect">
            <a:avLst/>
          </a:prstGeom>
        </p:spPr>
      </p:pic>
    </p:spTree>
    <p:extLst>
      <p:ext uri="{BB962C8B-B14F-4D97-AF65-F5344CB8AC3E}">
        <p14:creationId xmlns:p14="http://schemas.microsoft.com/office/powerpoint/2010/main" val="2722366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GB" dirty="0">
                <a:solidFill>
                  <a:srgbClr val="006600"/>
                </a:solidFill>
              </a:rPr>
              <a:t>Segregation</a:t>
            </a:r>
            <a:endParaRPr lang="en-US" dirty="0">
              <a:solidFill>
                <a:srgbClr val="006600"/>
              </a:solidFill>
            </a:endParaRPr>
          </a:p>
        </p:txBody>
      </p:sp>
      <p:sp>
        <p:nvSpPr>
          <p:cNvPr id="12291" name="Rectangle 3"/>
          <p:cNvSpPr>
            <a:spLocks noGrp="1" noChangeArrowheads="1"/>
          </p:cNvSpPr>
          <p:nvPr>
            <p:ph type="body" sz="half" idx="4294967295"/>
          </p:nvPr>
        </p:nvSpPr>
        <p:spPr>
          <a:xfrm>
            <a:off x="404054" y="2168753"/>
            <a:ext cx="6913562" cy="3071813"/>
          </a:xfrm>
        </p:spPr>
        <p:txBody>
          <a:bodyPr/>
          <a:lstStyle/>
          <a:p>
            <a:pPr>
              <a:lnSpc>
                <a:spcPct val="90000"/>
              </a:lnSpc>
            </a:pPr>
            <a:r>
              <a:rPr lang="en-GB" sz="2600" dirty="0"/>
              <a:t>Certified material kept physically separate from other material:</a:t>
            </a:r>
          </a:p>
          <a:p>
            <a:pPr lvl="1">
              <a:lnSpc>
                <a:spcPct val="90000"/>
              </a:lnSpc>
            </a:pPr>
            <a:r>
              <a:rPr lang="en-GB" dirty="0"/>
              <a:t>in space (e.g. different storage areas, different production lines)</a:t>
            </a:r>
          </a:p>
          <a:p>
            <a:pPr lvl="1">
              <a:lnSpc>
                <a:spcPct val="90000"/>
              </a:lnSpc>
            </a:pPr>
            <a:r>
              <a:rPr lang="en-GB" dirty="0"/>
              <a:t>in time (e.g. different batches)</a:t>
            </a:r>
          </a:p>
          <a:p>
            <a:pPr>
              <a:lnSpc>
                <a:spcPct val="90000"/>
              </a:lnSpc>
            </a:pPr>
            <a:endParaRPr lang="en-US"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14</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467225"/>
            <a:ext cx="8372475" cy="2390775"/>
          </a:xfrm>
          <a:prstGeom prst="rect">
            <a:avLst/>
          </a:prstGeom>
        </p:spPr>
      </p:pic>
    </p:spTree>
    <p:extLst>
      <p:ext uri="{BB962C8B-B14F-4D97-AF65-F5344CB8AC3E}">
        <p14:creationId xmlns:p14="http://schemas.microsoft.com/office/powerpoint/2010/main" val="2627670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smtClean="0">
                <a:solidFill>
                  <a:srgbClr val="006600"/>
                </a:solidFill>
              </a:rPr>
              <a:t>Identification</a:t>
            </a:r>
            <a:endParaRPr lang="en-US" dirty="0" smtClean="0">
              <a:solidFill>
                <a:srgbClr val="006600"/>
              </a:solidFill>
            </a:endParaRPr>
          </a:p>
        </p:txBody>
      </p:sp>
      <p:sp>
        <p:nvSpPr>
          <p:cNvPr id="13315" name="Rectangle 3"/>
          <p:cNvSpPr>
            <a:spLocks noGrp="1" noChangeArrowheads="1"/>
          </p:cNvSpPr>
          <p:nvPr>
            <p:ph idx="1"/>
          </p:nvPr>
        </p:nvSpPr>
        <p:spPr/>
        <p:txBody>
          <a:bodyPr/>
          <a:lstStyle/>
          <a:p>
            <a:r>
              <a:rPr lang="en-GB" dirty="0"/>
              <a:t>Certified material clearly identified by:</a:t>
            </a:r>
          </a:p>
          <a:p>
            <a:pPr lvl="1"/>
            <a:r>
              <a:rPr lang="en-GB" dirty="0"/>
              <a:t>identifying marks (e.g. paint on logs, coloured paper on sawn timber)</a:t>
            </a:r>
          </a:p>
          <a:p>
            <a:pPr lvl="1"/>
            <a:r>
              <a:rPr lang="en-GB" dirty="0"/>
              <a:t>Labels (e.g. on logs, pallets, boxes)</a:t>
            </a:r>
          </a:p>
          <a:p>
            <a:pPr lvl="1"/>
            <a:r>
              <a:rPr lang="en-GB" dirty="0"/>
              <a:t>different packaging</a:t>
            </a:r>
          </a:p>
          <a:p>
            <a:endParaRPr lang="en-US" sz="20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657725"/>
            <a:ext cx="9363075" cy="2200275"/>
          </a:xfrm>
          <a:prstGeom prst="rect">
            <a:avLst/>
          </a:prstGeom>
        </p:spPr>
      </p:pic>
    </p:spTree>
    <p:extLst>
      <p:ext uri="{BB962C8B-B14F-4D97-AF65-F5344CB8AC3E}">
        <p14:creationId xmlns:p14="http://schemas.microsoft.com/office/powerpoint/2010/main" val="1544692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dirty="0" smtClean="0">
                <a:solidFill>
                  <a:srgbClr val="006600"/>
                </a:solidFill>
              </a:rPr>
              <a:t>Documentation</a:t>
            </a:r>
            <a:endParaRPr lang="en-US" dirty="0" smtClean="0">
              <a:solidFill>
                <a:srgbClr val="006600"/>
              </a:solidFill>
            </a:endParaRPr>
          </a:p>
        </p:txBody>
      </p:sp>
      <p:sp>
        <p:nvSpPr>
          <p:cNvPr id="14339" name="Rectangle 3"/>
          <p:cNvSpPr>
            <a:spLocks noGrp="1" noChangeArrowheads="1"/>
          </p:cNvSpPr>
          <p:nvPr>
            <p:ph type="body" sz="half" idx="4294967295"/>
          </p:nvPr>
        </p:nvSpPr>
        <p:spPr>
          <a:xfrm>
            <a:off x="343348" y="2176149"/>
            <a:ext cx="6913562" cy="2064775"/>
          </a:xfrm>
        </p:spPr>
        <p:txBody>
          <a:bodyPr>
            <a:normAutofit lnSpcReduction="10000"/>
          </a:bodyPr>
          <a:lstStyle/>
          <a:p>
            <a:r>
              <a:rPr lang="en-GB" sz="3000" dirty="0"/>
              <a:t>Records of goods in and out</a:t>
            </a:r>
          </a:p>
          <a:p>
            <a:r>
              <a:rPr lang="en-GB" sz="3000" dirty="0"/>
              <a:t>Operations records</a:t>
            </a:r>
          </a:p>
          <a:p>
            <a:r>
              <a:rPr lang="en-GB" sz="3000" dirty="0"/>
              <a:t>Purchasing and sales records</a:t>
            </a:r>
          </a:p>
          <a:p>
            <a:r>
              <a:rPr lang="en-GB" sz="3000" dirty="0"/>
              <a:t>Procedures and </a:t>
            </a:r>
            <a:r>
              <a:rPr lang="en-GB" sz="3000" dirty="0" smtClean="0"/>
              <a:t>systems</a:t>
            </a:r>
            <a:r>
              <a:rPr lang="en-GB" sz="3000" dirty="0" smtClean="0">
                <a:solidFill>
                  <a:srgbClr val="FF0000"/>
                </a:solidFill>
              </a:rPr>
              <a:t> </a:t>
            </a:r>
            <a:r>
              <a:rPr lang="en-GB" sz="3000" dirty="0" smtClean="0"/>
              <a:t>records</a:t>
            </a:r>
            <a:endParaRPr lang="en-GB" sz="3000" dirty="0"/>
          </a:p>
          <a:p>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16</a:t>
            </a:fld>
            <a:endParaRPr lang="zh-TW" alt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43348" y="4581525"/>
            <a:ext cx="9753600" cy="2276475"/>
          </a:xfrm>
        </p:spPr>
      </p:pic>
    </p:spTree>
    <p:extLst>
      <p:ext uri="{BB962C8B-B14F-4D97-AF65-F5344CB8AC3E}">
        <p14:creationId xmlns:p14="http://schemas.microsoft.com/office/powerpoint/2010/main" val="2822994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Critical Control Points (CCPs) (1/2)</a:t>
            </a:r>
            <a:endParaRPr lang="en-GB" dirty="0">
              <a:solidFill>
                <a:srgbClr val="006600"/>
              </a:solidFill>
            </a:endParaRPr>
          </a:p>
        </p:txBody>
      </p:sp>
      <p:sp>
        <p:nvSpPr>
          <p:cNvPr id="3" name="Content Placeholder 2"/>
          <p:cNvSpPr>
            <a:spLocks noGrp="1"/>
          </p:cNvSpPr>
          <p:nvPr>
            <p:ph idx="1"/>
          </p:nvPr>
        </p:nvSpPr>
        <p:spPr>
          <a:xfrm>
            <a:off x="343348" y="2198746"/>
            <a:ext cx="11505304" cy="3870978"/>
          </a:xfrm>
        </p:spPr>
        <p:txBody>
          <a:bodyPr/>
          <a:lstStyle/>
          <a:p>
            <a:r>
              <a:rPr lang="en-GB" dirty="0"/>
              <a:t>CCPs are all the </a:t>
            </a:r>
            <a:r>
              <a:rPr lang="en-GB" dirty="0" smtClean="0"/>
              <a:t>situations </a:t>
            </a:r>
            <a:r>
              <a:rPr lang="en-GB" dirty="0"/>
              <a:t>in the process where mixing of certified and non-certified material could occur</a:t>
            </a:r>
          </a:p>
          <a:p>
            <a:r>
              <a:rPr lang="en-GB" dirty="0"/>
              <a:t>Each must be identified and a method of control established</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t>17</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652" y="4382623"/>
            <a:ext cx="10058400" cy="2475377"/>
          </a:xfrm>
          <a:prstGeom prst="rect">
            <a:avLst/>
          </a:prstGeom>
        </p:spPr>
      </p:pic>
    </p:spTree>
    <p:extLst>
      <p:ext uri="{BB962C8B-B14F-4D97-AF65-F5344CB8AC3E}">
        <p14:creationId xmlns:p14="http://schemas.microsoft.com/office/powerpoint/2010/main" val="3546170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Critical Control Points (CCPs) (2/2)</a:t>
            </a:r>
            <a:endParaRPr lang="en-GB" dirty="0">
              <a:solidFill>
                <a:srgbClr val="006600"/>
              </a:solidFill>
            </a:endParaRPr>
          </a:p>
        </p:txBody>
      </p:sp>
      <p:sp>
        <p:nvSpPr>
          <p:cNvPr id="7" name="TextBox 6"/>
          <p:cNvSpPr txBox="1"/>
          <p:nvPr/>
        </p:nvSpPr>
        <p:spPr>
          <a:xfrm>
            <a:off x="797364" y="4982505"/>
            <a:ext cx="2448967" cy="400110"/>
          </a:xfrm>
          <a:prstGeom prst="rect">
            <a:avLst/>
          </a:prstGeom>
          <a:noFill/>
        </p:spPr>
        <p:txBody>
          <a:bodyPr wrap="square" rtlCol="0">
            <a:spAutoFit/>
          </a:bodyPr>
          <a:lstStyle/>
          <a:p>
            <a:pPr algn="ctr"/>
            <a:r>
              <a:rPr lang="en-GB" sz="2000" dirty="0"/>
              <a:t>Goods in</a:t>
            </a:r>
          </a:p>
        </p:txBody>
      </p:sp>
      <p:sp>
        <p:nvSpPr>
          <p:cNvPr id="8" name="TextBox 7"/>
          <p:cNvSpPr txBox="1"/>
          <p:nvPr/>
        </p:nvSpPr>
        <p:spPr>
          <a:xfrm>
            <a:off x="4799853" y="5027654"/>
            <a:ext cx="2448272" cy="400110"/>
          </a:xfrm>
          <a:prstGeom prst="rect">
            <a:avLst/>
          </a:prstGeom>
          <a:noFill/>
        </p:spPr>
        <p:txBody>
          <a:bodyPr wrap="square" rtlCol="0">
            <a:spAutoFit/>
          </a:bodyPr>
          <a:lstStyle/>
          <a:p>
            <a:pPr algn="ctr"/>
            <a:r>
              <a:rPr lang="en-GB" sz="2000" dirty="0"/>
              <a:t>Sorting lines</a:t>
            </a:r>
          </a:p>
        </p:txBody>
      </p:sp>
      <p:sp>
        <p:nvSpPr>
          <p:cNvPr id="9" name="TextBox 8"/>
          <p:cNvSpPr txBox="1"/>
          <p:nvPr/>
        </p:nvSpPr>
        <p:spPr>
          <a:xfrm>
            <a:off x="8801654" y="5027654"/>
            <a:ext cx="2448521" cy="400110"/>
          </a:xfrm>
          <a:prstGeom prst="rect">
            <a:avLst/>
          </a:prstGeom>
          <a:noFill/>
        </p:spPr>
        <p:txBody>
          <a:bodyPr wrap="square" rtlCol="0">
            <a:spAutoFit/>
          </a:bodyPr>
          <a:lstStyle/>
          <a:p>
            <a:pPr algn="ctr"/>
            <a:r>
              <a:rPr lang="en-GB" sz="2000" dirty="0"/>
              <a:t>Processing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18</a:t>
            </a:fld>
            <a:endParaRPr lang="zh-TW" altLang="en-US"/>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4761" y="2386295"/>
            <a:ext cx="10978457" cy="2386621"/>
          </a:xfrm>
          <a:prstGeom prst="rect">
            <a:avLst/>
          </a:prstGeom>
        </p:spPr>
      </p:pic>
    </p:spTree>
    <p:extLst>
      <p:ext uri="{BB962C8B-B14F-4D97-AF65-F5344CB8AC3E}">
        <p14:creationId xmlns:p14="http://schemas.microsoft.com/office/powerpoint/2010/main" val="3865183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Quality management of </a:t>
            </a:r>
            <a:r>
              <a:rPr lang="en-GB" dirty="0" err="1" smtClean="0">
                <a:solidFill>
                  <a:srgbClr val="006600"/>
                </a:solidFill>
              </a:rPr>
              <a:t>CoC</a:t>
            </a:r>
            <a:r>
              <a:rPr lang="en-GB" dirty="0" smtClean="0">
                <a:solidFill>
                  <a:srgbClr val="006600"/>
                </a:solidFill>
              </a:rPr>
              <a:t> (1/2)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smtClean="0"/>
              <a:t>Responsibilities</a:t>
            </a:r>
          </a:p>
          <a:p>
            <a:pPr lvl="1">
              <a:buFont typeface="Wingdings" panose="05000000000000000000" pitchFamily="2" charset="2"/>
              <a:buChar char="§"/>
            </a:pPr>
            <a:r>
              <a:rPr lang="en-GB" sz="2600" dirty="0" smtClean="0"/>
              <a:t>An appointed </a:t>
            </a:r>
            <a:r>
              <a:rPr lang="en-GB" sz="2600" dirty="0"/>
              <a:t>management </a:t>
            </a:r>
            <a:r>
              <a:rPr lang="en-GB" sz="2600" dirty="0" smtClean="0"/>
              <a:t>representative has overall </a:t>
            </a:r>
            <a:r>
              <a:rPr lang="en-GB" sz="2600" dirty="0"/>
              <a:t>responsibility</a:t>
            </a:r>
          </a:p>
          <a:p>
            <a:pPr lvl="1">
              <a:buFont typeface="Wingdings" panose="05000000000000000000" pitchFamily="2" charset="2"/>
              <a:buChar char="§"/>
            </a:pPr>
            <a:r>
              <a:rPr lang="en-GB" sz="2600" dirty="0"/>
              <a:t>Relevant staff demonstrate awareness of procedures and competence in implementing </a:t>
            </a:r>
            <a:r>
              <a:rPr lang="en-GB" sz="2600" dirty="0" err="1"/>
              <a:t>CoC</a:t>
            </a:r>
            <a:endParaRPr lang="en-GB" sz="2600" dirty="0"/>
          </a:p>
          <a:p>
            <a:r>
              <a:rPr lang="en-GB" dirty="0" smtClean="0"/>
              <a:t>Procedures</a:t>
            </a:r>
          </a:p>
          <a:p>
            <a:pPr lvl="1">
              <a:buFont typeface="Wingdings" panose="05000000000000000000" pitchFamily="2" charset="2"/>
              <a:buChar char="§"/>
            </a:pPr>
            <a:r>
              <a:rPr lang="en-GB" sz="2600" dirty="0"/>
              <a:t>Establish, implement and maintain procedures and/or work instructions</a:t>
            </a:r>
          </a:p>
          <a:p>
            <a:pPr lvl="1">
              <a:buFont typeface="Wingdings" panose="05000000000000000000" pitchFamily="2" charset="2"/>
              <a:buChar char="§"/>
            </a:pPr>
            <a:r>
              <a:rPr lang="en-GB" sz="2600" dirty="0"/>
              <a:t>Define the personnel responsible for each procedure</a:t>
            </a:r>
          </a:p>
          <a:p>
            <a:pPr lvl="1"/>
            <a:endParaRPr lang="en-GB"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19</a:t>
            </a:fld>
            <a:endParaRPr lang="zh-TW" altLang="en-US"/>
          </a:p>
        </p:txBody>
      </p:sp>
    </p:spTree>
    <p:extLst>
      <p:ext uri="{BB962C8B-B14F-4D97-AF65-F5344CB8AC3E}">
        <p14:creationId xmlns:p14="http://schemas.microsoft.com/office/powerpoint/2010/main" val="2359948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Chain of Custody certification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Quality management of </a:t>
            </a:r>
            <a:r>
              <a:rPr lang="en-GB" dirty="0" err="1" smtClean="0">
                <a:solidFill>
                  <a:srgbClr val="006600"/>
                </a:solidFill>
              </a:rPr>
              <a:t>CoC</a:t>
            </a:r>
            <a:r>
              <a:rPr lang="en-GB" dirty="0" smtClean="0">
                <a:solidFill>
                  <a:srgbClr val="006600"/>
                </a:solidFill>
              </a:rPr>
              <a:t> (2/2)</a:t>
            </a:r>
            <a:endParaRPr lang="en-GB" dirty="0">
              <a:solidFill>
                <a:srgbClr val="006600"/>
              </a:solidFill>
            </a:endParaRPr>
          </a:p>
        </p:txBody>
      </p:sp>
      <p:sp>
        <p:nvSpPr>
          <p:cNvPr id="3" name="Content Placeholder 2"/>
          <p:cNvSpPr>
            <a:spLocks noGrp="1"/>
          </p:cNvSpPr>
          <p:nvPr>
            <p:ph idx="1"/>
          </p:nvPr>
        </p:nvSpPr>
        <p:spPr>
          <a:xfrm>
            <a:off x="343348" y="2220517"/>
            <a:ext cx="10408735" cy="3691443"/>
          </a:xfrm>
        </p:spPr>
        <p:txBody>
          <a:bodyPr/>
          <a:lstStyle/>
          <a:p>
            <a:r>
              <a:rPr lang="en-GB" dirty="0" smtClean="0"/>
              <a:t>Staff training</a:t>
            </a:r>
          </a:p>
          <a:p>
            <a:pPr lvl="1">
              <a:buFont typeface="Wingdings" panose="05000000000000000000" pitchFamily="2" charset="2"/>
              <a:buChar char="§"/>
            </a:pPr>
            <a:r>
              <a:rPr lang="en-GB" sz="2600" dirty="0"/>
              <a:t>Establish and implement a training plan</a:t>
            </a:r>
          </a:p>
          <a:p>
            <a:r>
              <a:rPr lang="en-GB" dirty="0" smtClean="0"/>
              <a:t>Record keeping</a:t>
            </a:r>
          </a:p>
          <a:p>
            <a:pPr lvl="1">
              <a:buFont typeface="Wingdings" panose="05000000000000000000" pitchFamily="2" charset="2"/>
              <a:buChar char="§"/>
            </a:pPr>
            <a:r>
              <a:rPr lang="en-GB" sz="2600" dirty="0"/>
              <a:t>Retain record for 5 years: purchase and sales documents, training records, production records, volume summaries </a:t>
            </a:r>
          </a:p>
          <a:p>
            <a:pPr lvl="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20</a:t>
            </a:fld>
            <a:endParaRPr lang="zh-TW" altLang="en-US"/>
          </a:p>
        </p:txBody>
      </p:sp>
    </p:spTree>
    <p:extLst>
      <p:ext uri="{BB962C8B-B14F-4D97-AF65-F5344CB8AC3E}">
        <p14:creationId xmlns:p14="http://schemas.microsoft.com/office/powerpoint/2010/main" val="2725184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rgbClr val="006600"/>
                </a:solidFill>
              </a:rPr>
              <a:t>CoC</a:t>
            </a:r>
            <a:r>
              <a:rPr lang="en-GB" dirty="0" smtClean="0">
                <a:solidFill>
                  <a:srgbClr val="006600"/>
                </a:solidFill>
              </a:rPr>
              <a:t> methodologies</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1. Transfer/ segregation: 100% certified</a:t>
            </a:r>
          </a:p>
          <a:p>
            <a:r>
              <a:rPr lang="en-GB" dirty="0"/>
              <a:t>2. Percentage-based claims</a:t>
            </a:r>
          </a:p>
          <a:p>
            <a:r>
              <a:rPr lang="en-GB" dirty="0"/>
              <a:t>3. Volume </a:t>
            </a:r>
            <a:r>
              <a:rPr lang="en-GB" dirty="0" smtClean="0"/>
              <a:t>credit</a:t>
            </a:r>
            <a:endParaRPr lang="en-GB" dirty="0"/>
          </a:p>
          <a:p>
            <a:r>
              <a:rPr lang="en-GB" dirty="0"/>
              <a:t>Percentage claims </a:t>
            </a:r>
            <a:r>
              <a:rPr lang="en-GB" dirty="0" smtClean="0"/>
              <a:t>and </a:t>
            </a:r>
            <a:r>
              <a:rPr lang="en-GB" dirty="0"/>
              <a:t>volume credit are used to make mix products (products with certified and uncertified content): </a:t>
            </a:r>
          </a:p>
          <a:p>
            <a:pPr lvl="1"/>
            <a:r>
              <a:rPr lang="en-GB" dirty="0" smtClean="0"/>
              <a:t>Additional issue: dealing with uncertified content</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21</a:t>
            </a:fld>
            <a:endParaRPr lang="zh-TW" altLang="en-US"/>
          </a:p>
        </p:txBody>
      </p:sp>
    </p:spTree>
    <p:extLst>
      <p:ext uri="{BB962C8B-B14F-4D97-AF65-F5344CB8AC3E}">
        <p14:creationId xmlns:p14="http://schemas.microsoft.com/office/powerpoint/2010/main" val="1022189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Transfer/segregation system </a:t>
            </a:r>
            <a:endParaRPr lang="en-GB" dirty="0">
              <a:solidFill>
                <a:srgbClr val="006600"/>
              </a:solidFill>
            </a:endParaRPr>
          </a:p>
        </p:txBody>
      </p:sp>
      <p:sp>
        <p:nvSpPr>
          <p:cNvPr id="3" name="Content Placeholder 2"/>
          <p:cNvSpPr>
            <a:spLocks noGrp="1"/>
          </p:cNvSpPr>
          <p:nvPr>
            <p:ph idx="1"/>
          </p:nvPr>
        </p:nvSpPr>
        <p:spPr/>
        <p:txBody>
          <a:bodyPr/>
          <a:lstStyle/>
          <a:p>
            <a:r>
              <a:rPr lang="en-GB" dirty="0"/>
              <a:t>Product is 100% from certified forest sources</a:t>
            </a:r>
          </a:p>
          <a:p>
            <a:r>
              <a:rPr lang="en-GB" dirty="0"/>
              <a:t>Certified material physically </a:t>
            </a:r>
            <a:r>
              <a:rPr lang="en-GB" dirty="0" smtClean="0"/>
              <a:t>separated </a:t>
            </a:r>
            <a:r>
              <a:rPr lang="en-GB" dirty="0"/>
              <a:t>from uncertified material:</a:t>
            </a:r>
          </a:p>
          <a:p>
            <a:pPr lvl="1"/>
            <a:r>
              <a:rPr lang="en-GB" dirty="0"/>
              <a:t>in space (e.g. different storage areas, different production lines)</a:t>
            </a:r>
          </a:p>
          <a:p>
            <a:pPr lvl="1"/>
            <a:r>
              <a:rPr lang="en-GB" dirty="0"/>
              <a:t>in time (e.g. different batches)</a:t>
            </a:r>
          </a:p>
          <a:p>
            <a:r>
              <a:rPr lang="en-US" dirty="0"/>
              <a:t>No volume calculation, transfer of input claim to the output</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grpSp>
        <p:nvGrpSpPr>
          <p:cNvPr id="9" name="Gruppieren 8"/>
          <p:cNvGrpSpPr/>
          <p:nvPr/>
        </p:nvGrpSpPr>
        <p:grpSpPr>
          <a:xfrm>
            <a:off x="6333107" y="3668243"/>
            <a:ext cx="5044878" cy="2767653"/>
            <a:chOff x="6333107" y="3668243"/>
            <a:chExt cx="5044878" cy="2767653"/>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67081" y="3668243"/>
              <a:ext cx="1810904" cy="2767653"/>
            </a:xfrm>
            <a:prstGeom prst="rect">
              <a:avLst/>
            </a:prstGeom>
          </p:spPr>
        </p:pic>
      </p:grpSp>
    </p:spTree>
    <p:extLst>
      <p:ext uri="{BB962C8B-B14F-4D97-AF65-F5344CB8AC3E}">
        <p14:creationId xmlns:p14="http://schemas.microsoft.com/office/powerpoint/2010/main" val="709041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Volume credit</a:t>
            </a:r>
            <a:endParaRPr lang="en-GB" dirty="0">
              <a:solidFill>
                <a:srgbClr val="006600"/>
              </a:solidFill>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dirty="0"/>
          </a:p>
        </p:txBody>
      </p:sp>
      <p:sp>
        <p:nvSpPr>
          <p:cNvPr id="3" name="Content Placeholder 2"/>
          <p:cNvSpPr>
            <a:spLocks noGrp="1"/>
          </p:cNvSpPr>
          <p:nvPr>
            <p:ph idx="1"/>
          </p:nvPr>
        </p:nvSpPr>
        <p:spPr>
          <a:xfrm>
            <a:off x="343348" y="2220517"/>
            <a:ext cx="11505304" cy="2829155"/>
          </a:xfrm>
        </p:spPr>
        <p:txBody>
          <a:bodyPr/>
          <a:lstStyle/>
          <a:p>
            <a:r>
              <a:rPr lang="en-GB" sz="2600" dirty="0"/>
              <a:t>No direct link between certified timber in and labelled timber out</a:t>
            </a:r>
          </a:p>
          <a:p>
            <a:r>
              <a:rPr lang="en-GB" sz="2600" dirty="0"/>
              <a:t>Only a relevant proportion of outputs can be sold as </a:t>
            </a:r>
            <a:r>
              <a:rPr lang="en-GB" sz="2600" dirty="0" smtClean="0"/>
              <a:t>FSC</a:t>
            </a:r>
            <a:r>
              <a:rPr lang="de-DE" sz="2600" dirty="0" smtClean="0"/>
              <a:t>®</a:t>
            </a:r>
            <a:r>
              <a:rPr lang="en-GB" sz="2600" dirty="0" smtClean="0"/>
              <a:t> </a:t>
            </a:r>
            <a:r>
              <a:rPr lang="en-GB" sz="2600" dirty="0"/>
              <a:t>Mix, e.g.</a:t>
            </a:r>
          </a:p>
          <a:p>
            <a:pPr lvl="1">
              <a:spcBef>
                <a:spcPts val="1000"/>
              </a:spcBef>
            </a:pPr>
            <a:r>
              <a:rPr lang="en-GB" sz="2000" dirty="0" smtClean="0"/>
              <a:t>70% </a:t>
            </a:r>
            <a:r>
              <a:rPr lang="en-GB" sz="2000" dirty="0"/>
              <a:t>of input from certified </a:t>
            </a:r>
            <a:r>
              <a:rPr lang="en-GB" sz="2000" dirty="0" smtClean="0"/>
              <a:t>source and 30% </a:t>
            </a:r>
            <a:r>
              <a:rPr lang="en-GB" sz="2000" dirty="0"/>
              <a:t>of input from controlled wood</a:t>
            </a:r>
          </a:p>
          <a:p>
            <a:pPr lvl="1">
              <a:spcBef>
                <a:spcPts val="1000"/>
              </a:spcBef>
            </a:pPr>
            <a:r>
              <a:rPr lang="en-GB" sz="2000" dirty="0"/>
              <a:t>= </a:t>
            </a:r>
            <a:r>
              <a:rPr lang="en-GB" sz="2000" dirty="0" smtClean="0"/>
              <a:t>70% </a:t>
            </a:r>
            <a:r>
              <a:rPr lang="en-GB" sz="2000" dirty="0"/>
              <a:t>of output can be labelled </a:t>
            </a:r>
            <a:r>
              <a:rPr lang="en-GB" sz="2000" dirty="0" smtClean="0"/>
              <a:t>FSC</a:t>
            </a:r>
            <a:r>
              <a:rPr lang="de-DE" sz="2000" dirty="0" smtClean="0"/>
              <a:t>®</a:t>
            </a:r>
            <a:r>
              <a:rPr lang="en-GB" sz="2000" dirty="0" smtClean="0"/>
              <a:t> Mix</a:t>
            </a:r>
            <a:endParaRPr lang="en-GB" sz="2000" dirty="0"/>
          </a:p>
        </p:txBody>
      </p:sp>
      <p:sp>
        <p:nvSpPr>
          <p:cNvPr id="10" name="Content Placeholder 2"/>
          <p:cNvSpPr txBox="1">
            <a:spLocks/>
          </p:cNvSpPr>
          <p:nvPr/>
        </p:nvSpPr>
        <p:spPr>
          <a:xfrm>
            <a:off x="382137" y="4135272"/>
            <a:ext cx="5759357" cy="21836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600" dirty="0" smtClean="0"/>
              <a:t>Only a relevant proportion of outputs can be sold as </a:t>
            </a:r>
            <a:r>
              <a:rPr lang="de-DE" sz="2600" dirty="0" smtClean="0"/>
              <a:t>PEFC</a:t>
            </a:r>
            <a:r>
              <a:rPr lang="en-GB" sz="2600" dirty="0" smtClean="0"/>
              <a:t> Certified</a:t>
            </a:r>
          </a:p>
          <a:p>
            <a:pPr lvl="1"/>
            <a:r>
              <a:rPr lang="de-DE" sz="2000" dirty="0"/>
              <a:t>≥</a:t>
            </a:r>
            <a:r>
              <a:rPr lang="en-GB" sz="2000" dirty="0" smtClean="0"/>
              <a:t> 70% from certified sources and 30% from controlled sources</a:t>
            </a:r>
          </a:p>
        </p:txBody>
      </p:sp>
      <p:grpSp>
        <p:nvGrpSpPr>
          <p:cNvPr id="7" name="Gruppieren 6"/>
          <p:cNvGrpSpPr/>
          <p:nvPr/>
        </p:nvGrpSpPr>
        <p:grpSpPr>
          <a:xfrm>
            <a:off x="6333107" y="3660454"/>
            <a:ext cx="5043574" cy="2775442"/>
            <a:chOff x="6333107" y="3660454"/>
            <a:chExt cx="5043574" cy="2775442"/>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0681" y="3660454"/>
              <a:ext cx="1816000" cy="2775442"/>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grpSp>
    </p:spTree>
    <p:extLst>
      <p:ext uri="{BB962C8B-B14F-4D97-AF65-F5344CB8AC3E}">
        <p14:creationId xmlns:p14="http://schemas.microsoft.com/office/powerpoint/2010/main" val="2559397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Percentage system</a:t>
            </a:r>
            <a:endParaRPr lang="en-GB" dirty="0">
              <a:solidFill>
                <a:srgbClr val="006600"/>
              </a:solidFill>
            </a:endParaRPr>
          </a:p>
        </p:txBody>
      </p:sp>
      <p:sp>
        <p:nvSpPr>
          <p:cNvPr id="3" name="Content Placeholder 2"/>
          <p:cNvSpPr>
            <a:spLocks noGrp="1"/>
          </p:cNvSpPr>
          <p:nvPr>
            <p:ph idx="1"/>
          </p:nvPr>
        </p:nvSpPr>
        <p:spPr>
          <a:xfrm>
            <a:off x="343348" y="2220517"/>
            <a:ext cx="11023590" cy="1938167"/>
          </a:xfrm>
        </p:spPr>
        <p:txBody>
          <a:bodyPr/>
          <a:lstStyle/>
          <a:p>
            <a:r>
              <a:rPr lang="en-GB" dirty="0"/>
              <a:t>Minimum percentage threshold system</a:t>
            </a:r>
          </a:p>
          <a:p>
            <a:r>
              <a:rPr lang="en-GB" dirty="0"/>
              <a:t>Above the specified minimum threshold, all products can be labelled as certified (as long as all un-certified material is controlled wood</a:t>
            </a:r>
            <a:r>
              <a:rPr lang="en-GB" dirty="0" smtClean="0"/>
              <a:t>)</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
        <p:nvSpPr>
          <p:cNvPr id="10" name="Content Placeholder 2"/>
          <p:cNvSpPr txBox="1">
            <a:spLocks/>
          </p:cNvSpPr>
          <p:nvPr/>
        </p:nvSpPr>
        <p:spPr>
          <a:xfrm>
            <a:off x="357272" y="3621900"/>
            <a:ext cx="5511795" cy="28856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PEFC: only products with 70% certified content can be labelled with PEFC trademark</a:t>
            </a:r>
          </a:p>
          <a:p>
            <a:r>
              <a:rPr lang="en-GB" dirty="0" smtClean="0"/>
              <a:t>FSC</a:t>
            </a:r>
            <a:r>
              <a:rPr lang="de-DE" dirty="0" smtClean="0"/>
              <a:t>®</a:t>
            </a:r>
            <a:r>
              <a:rPr lang="en-GB" dirty="0" smtClean="0"/>
              <a:t>: products with 70% certified </a:t>
            </a:r>
            <a:br>
              <a:rPr lang="en-GB" dirty="0" smtClean="0"/>
            </a:br>
            <a:r>
              <a:rPr lang="en-GB" dirty="0" smtClean="0"/>
              <a:t>content can be labelled </a:t>
            </a:r>
            <a:r>
              <a:rPr lang="en-GB" dirty="0" smtClean="0">
                <a:solidFill>
                  <a:srgbClr val="333333"/>
                </a:solidFill>
              </a:rPr>
              <a:t>with FSC</a:t>
            </a:r>
            <a:r>
              <a:rPr lang="de-DE" dirty="0" smtClean="0"/>
              <a:t>®</a:t>
            </a:r>
            <a:r>
              <a:rPr lang="en-GB" dirty="0" smtClean="0">
                <a:solidFill>
                  <a:srgbClr val="333333"/>
                </a:solidFill>
              </a:rPr>
              <a:t> logo</a:t>
            </a:r>
            <a:endParaRPr lang="en-US" dirty="0" smtClean="0">
              <a:solidFill>
                <a:srgbClr val="333333"/>
              </a:solidFill>
            </a:endParaRPr>
          </a:p>
          <a:p>
            <a:endParaRPr lang="en-GB" dirty="0"/>
          </a:p>
        </p:txBody>
      </p:sp>
      <p:grpSp>
        <p:nvGrpSpPr>
          <p:cNvPr id="7" name="Gruppieren 6"/>
          <p:cNvGrpSpPr/>
          <p:nvPr/>
        </p:nvGrpSpPr>
        <p:grpSpPr>
          <a:xfrm>
            <a:off x="6333107" y="3621900"/>
            <a:ext cx="5050820" cy="2813996"/>
            <a:chOff x="6333107" y="3621900"/>
            <a:chExt cx="5050820" cy="2813996"/>
          </a:xfrm>
        </p:grpSpPr>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42700" y="3621900"/>
              <a:ext cx="1841227" cy="2813995"/>
            </a:xfrm>
            <a:prstGeom prst="rect">
              <a:avLst/>
            </a:prstGeom>
          </p:spPr>
        </p:pic>
      </p:grpSp>
    </p:spTree>
    <p:extLst>
      <p:ext uri="{BB962C8B-B14F-4D97-AF65-F5344CB8AC3E}">
        <p14:creationId xmlns:p14="http://schemas.microsoft.com/office/powerpoint/2010/main" val="1744665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2458" y="2107967"/>
            <a:ext cx="6003541" cy="2102873"/>
          </a:xfr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8457" y="2178941"/>
            <a:ext cx="5958688" cy="2040498"/>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56307" y="4360953"/>
            <a:ext cx="6449145" cy="2233749"/>
          </a:xfrm>
          <a:prstGeom prst="rect">
            <a:avLst/>
          </a:prstGeom>
        </p:spPr>
      </p:pic>
      <p:sp>
        <p:nvSpPr>
          <p:cNvPr id="3" name="Slide Number Placeholder 2"/>
          <p:cNvSpPr>
            <a:spLocks noGrp="1"/>
          </p:cNvSpPr>
          <p:nvPr>
            <p:ph type="sldNum" sz="quarter" idx="12"/>
          </p:nvPr>
        </p:nvSpPr>
        <p:spPr/>
        <p:txBody>
          <a:bodyPr/>
          <a:lstStyle/>
          <a:p>
            <a:fld id="{A4CE05BE-1510-4BF9-B87A-E3BAF5EBDA19}" type="slidenum">
              <a:rPr lang="zh-TW" altLang="en-US" smtClean="0"/>
              <a:t>25</a:t>
            </a:fld>
            <a:endParaRPr lang="zh-TW" altLang="en-US"/>
          </a:p>
        </p:txBody>
      </p:sp>
      <p:sp>
        <p:nvSpPr>
          <p:cNvPr id="9" name="Title 1"/>
          <p:cNvSpPr>
            <a:spLocks noGrp="1"/>
          </p:cNvSpPr>
          <p:nvPr>
            <p:ph type="title"/>
          </p:nvPr>
        </p:nvSpPr>
        <p:spPr>
          <a:xfrm>
            <a:off x="365120" y="1094377"/>
            <a:ext cx="10515600" cy="1325563"/>
          </a:xfrm>
        </p:spPr>
        <p:txBody>
          <a:bodyPr/>
          <a:lstStyle/>
          <a:p>
            <a:r>
              <a:rPr lang="en-GB" dirty="0" err="1" smtClean="0">
                <a:solidFill>
                  <a:srgbClr val="006600"/>
                </a:solidFill>
              </a:rPr>
              <a:t>CoC</a:t>
            </a:r>
            <a:r>
              <a:rPr lang="en-GB" dirty="0" smtClean="0">
                <a:solidFill>
                  <a:srgbClr val="006600"/>
                </a:solidFill>
              </a:rPr>
              <a:t> Methodologies</a:t>
            </a:r>
            <a:endParaRPr lang="en-GB" dirty="0">
              <a:solidFill>
                <a:srgbClr val="006600"/>
              </a:solidFill>
            </a:endParaRPr>
          </a:p>
        </p:txBody>
      </p:sp>
    </p:spTree>
    <p:extLst>
      <p:ext uri="{BB962C8B-B14F-4D97-AF65-F5344CB8AC3E}">
        <p14:creationId xmlns:p14="http://schemas.microsoft.com/office/powerpoint/2010/main" val="799898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solidFill>
                  <a:srgbClr val="006600"/>
                </a:solidFill>
              </a:rPr>
              <a:t>Control of uncertified portion (1/3)</a:t>
            </a:r>
            <a:endParaRPr lang="en-US" dirty="0" smtClean="0">
              <a:solidFill>
                <a:srgbClr val="006600"/>
              </a:solidFill>
            </a:endParaRPr>
          </a:p>
        </p:txBody>
      </p:sp>
      <p:sp>
        <p:nvSpPr>
          <p:cNvPr id="16387" name="Rectangle 3"/>
          <p:cNvSpPr>
            <a:spLocks noGrp="1" noChangeArrowheads="1"/>
          </p:cNvSpPr>
          <p:nvPr>
            <p:ph idx="1"/>
          </p:nvPr>
        </p:nvSpPr>
        <p:spPr>
          <a:xfrm>
            <a:off x="343348" y="2220517"/>
            <a:ext cx="11505304" cy="4272358"/>
          </a:xfrm>
        </p:spPr>
        <p:txBody>
          <a:bodyPr>
            <a:normAutofit/>
          </a:bodyPr>
          <a:lstStyle/>
          <a:p>
            <a:r>
              <a:rPr lang="en-GB" sz="3000" dirty="0"/>
              <a:t>For both </a:t>
            </a:r>
            <a:r>
              <a:rPr lang="en-GB" sz="3000" dirty="0" smtClean="0"/>
              <a:t>FSC</a:t>
            </a:r>
            <a:r>
              <a:rPr lang="de-DE" sz="3200" dirty="0" smtClean="0"/>
              <a:t>®</a:t>
            </a:r>
            <a:r>
              <a:rPr lang="en-GB" sz="3000" dirty="0" smtClean="0"/>
              <a:t> </a:t>
            </a:r>
            <a:r>
              <a:rPr lang="en-GB" sz="3000" dirty="0"/>
              <a:t>and PEFC, mix products (products with certified and uncertified content) are </a:t>
            </a:r>
            <a:r>
              <a:rPr lang="en-GB" sz="3000" dirty="0" smtClean="0"/>
              <a:t>allowed</a:t>
            </a:r>
          </a:p>
          <a:p>
            <a:r>
              <a:rPr lang="en-GB" sz="3000" dirty="0"/>
              <a:t>But companies using uncertified material need to meet certain requirements </a:t>
            </a:r>
            <a:r>
              <a:rPr lang="en-GB" sz="3000" dirty="0" smtClean="0"/>
              <a:t>also </a:t>
            </a:r>
            <a:r>
              <a:rPr lang="en-GB" sz="3000" dirty="0"/>
              <a:t>on this </a:t>
            </a:r>
            <a:r>
              <a:rPr lang="en-GB" sz="3000" dirty="0" smtClean="0"/>
              <a:t>content</a:t>
            </a:r>
          </a:p>
          <a:p>
            <a:pPr marL="0" indent="0">
              <a:buNone/>
            </a:pPr>
            <a:endParaRPr lang="en-GB" sz="3000" dirty="0"/>
          </a:p>
          <a:p>
            <a:pPr marL="1339850" lvl="2" indent="-425450">
              <a:buFont typeface="Symbol" panose="05050102010706020507" pitchFamily="18" charset="2"/>
              <a:buChar char="-"/>
            </a:pPr>
            <a:r>
              <a:rPr lang="en-GB" sz="2800" dirty="0">
                <a:solidFill>
                  <a:srgbClr val="006600"/>
                </a:solidFill>
                <a:ea typeface="+mj-ea"/>
                <a:cs typeface="+mj-cs"/>
              </a:rPr>
              <a:t>FSC</a:t>
            </a:r>
            <a:r>
              <a:rPr lang="de-DE" sz="2800" dirty="0">
                <a:solidFill>
                  <a:srgbClr val="006600"/>
                </a:solidFill>
                <a:ea typeface="+mj-ea"/>
                <a:cs typeface="+mj-cs"/>
              </a:rPr>
              <a:t>®</a:t>
            </a:r>
            <a:r>
              <a:rPr lang="en-GB" sz="2800" dirty="0">
                <a:solidFill>
                  <a:srgbClr val="006600"/>
                </a:solidFill>
                <a:ea typeface="+mj-ea"/>
                <a:cs typeface="+mj-cs"/>
              </a:rPr>
              <a:t>: </a:t>
            </a:r>
            <a:r>
              <a:rPr lang="en-GB" sz="2800" dirty="0" smtClean="0">
                <a:solidFill>
                  <a:srgbClr val="006600"/>
                </a:solidFill>
                <a:ea typeface="+mj-ea"/>
                <a:cs typeface="+mj-cs"/>
              </a:rPr>
              <a:t>controlled </a:t>
            </a:r>
            <a:r>
              <a:rPr lang="en-GB" sz="2800" dirty="0">
                <a:solidFill>
                  <a:srgbClr val="006600"/>
                </a:solidFill>
                <a:ea typeface="+mj-ea"/>
                <a:cs typeface="+mj-cs"/>
              </a:rPr>
              <a:t>wood</a:t>
            </a:r>
          </a:p>
          <a:p>
            <a:pPr marL="1339850" lvl="2" indent="-425450">
              <a:buFont typeface="Symbol" panose="05050102010706020507" pitchFamily="18" charset="2"/>
              <a:buChar char="-"/>
            </a:pPr>
            <a:r>
              <a:rPr lang="en-GB" sz="2800" dirty="0">
                <a:solidFill>
                  <a:srgbClr val="006600"/>
                </a:solidFill>
                <a:ea typeface="+mj-ea"/>
                <a:cs typeface="+mj-cs"/>
              </a:rPr>
              <a:t>PEFC: </a:t>
            </a:r>
            <a:r>
              <a:rPr lang="en-GB" sz="2800" dirty="0" smtClean="0">
                <a:solidFill>
                  <a:srgbClr val="006600"/>
                </a:solidFill>
                <a:ea typeface="+mj-ea"/>
                <a:cs typeface="+mj-cs"/>
              </a:rPr>
              <a:t>uncontroversial </a:t>
            </a:r>
            <a:r>
              <a:rPr lang="en-GB" sz="2800" dirty="0">
                <a:solidFill>
                  <a:srgbClr val="006600"/>
                </a:solidFill>
                <a:ea typeface="+mj-ea"/>
                <a:cs typeface="+mj-cs"/>
              </a:rPr>
              <a:t>sources</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2822438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solidFill>
                  <a:srgbClr val="006600"/>
                </a:solidFill>
              </a:rPr>
              <a:t>Control of uncertified portion (2/3)</a:t>
            </a:r>
            <a:endParaRPr lang="en-US" dirty="0" smtClean="0">
              <a:solidFill>
                <a:srgbClr val="006600"/>
              </a:solidFill>
            </a:endParaRPr>
          </a:p>
        </p:txBody>
      </p:sp>
      <p:sp>
        <p:nvSpPr>
          <p:cNvPr id="16387" name="Rectangle 3"/>
          <p:cNvSpPr>
            <a:spLocks noGrp="1" noChangeArrowheads="1"/>
          </p:cNvSpPr>
          <p:nvPr>
            <p:ph idx="1"/>
          </p:nvPr>
        </p:nvSpPr>
        <p:spPr>
          <a:xfrm>
            <a:off x="343348" y="2220517"/>
            <a:ext cx="11505304" cy="4272358"/>
          </a:xfrm>
        </p:spPr>
        <p:txBody>
          <a:bodyPr>
            <a:normAutofit/>
          </a:bodyPr>
          <a:lstStyle/>
          <a:p>
            <a:r>
              <a:rPr lang="en-GB" sz="3000" dirty="0" smtClean="0"/>
              <a:t>FSC</a:t>
            </a:r>
            <a:r>
              <a:rPr lang="de-DE" sz="3200" dirty="0" smtClean="0"/>
              <a:t>®</a:t>
            </a:r>
            <a:r>
              <a:rPr lang="en-GB" sz="3000" dirty="0" smtClean="0"/>
              <a:t>: </a:t>
            </a:r>
            <a:r>
              <a:rPr lang="en-GB" sz="3000" dirty="0"/>
              <a:t>controlled wood </a:t>
            </a:r>
            <a:r>
              <a:rPr lang="en-GB" sz="3000" dirty="0" smtClean="0"/>
              <a:t>excludes </a:t>
            </a:r>
            <a:endParaRPr lang="en-GB" sz="3000" dirty="0"/>
          </a:p>
          <a:p>
            <a:pPr lvl="1"/>
            <a:r>
              <a:rPr lang="en-GB" sz="2600" dirty="0"/>
              <a:t>Illegally harvested timber</a:t>
            </a:r>
          </a:p>
          <a:p>
            <a:pPr lvl="1"/>
            <a:r>
              <a:rPr lang="en-GB" sz="2600" dirty="0"/>
              <a:t>Wood harvested in violation of traditional and civil rights</a:t>
            </a:r>
          </a:p>
          <a:p>
            <a:pPr lvl="1"/>
            <a:r>
              <a:rPr lang="en-GB" sz="2600" dirty="0"/>
              <a:t>Wood from areas where High Conservation Values (HCVs) are threatened</a:t>
            </a:r>
          </a:p>
          <a:p>
            <a:pPr lvl="1"/>
            <a:r>
              <a:rPr lang="en-GB" sz="2600" dirty="0"/>
              <a:t>Wood from areas being converted</a:t>
            </a:r>
          </a:p>
          <a:p>
            <a:pPr lvl="1"/>
            <a:r>
              <a:rPr lang="en-GB" sz="2600" dirty="0"/>
              <a:t>Areas where genetically modified (GM) trees are planted</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27</a:t>
            </a:fld>
            <a:endParaRPr lang="zh-TW" altLang="en-US"/>
          </a:p>
        </p:txBody>
      </p:sp>
    </p:spTree>
    <p:extLst>
      <p:ext uri="{BB962C8B-B14F-4D97-AF65-F5344CB8AC3E}">
        <p14:creationId xmlns:p14="http://schemas.microsoft.com/office/powerpoint/2010/main" val="2038192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Control of uncertified portion (3/3)</a:t>
            </a:r>
            <a:endParaRPr lang="en-GB" dirty="0">
              <a:solidFill>
                <a:srgbClr val="006600"/>
              </a:solidFill>
            </a:endParaRPr>
          </a:p>
        </p:txBody>
      </p:sp>
      <p:sp>
        <p:nvSpPr>
          <p:cNvPr id="3" name="Content Placeholder 2"/>
          <p:cNvSpPr>
            <a:spLocks noGrp="1"/>
          </p:cNvSpPr>
          <p:nvPr>
            <p:ph idx="1"/>
          </p:nvPr>
        </p:nvSpPr>
        <p:spPr>
          <a:xfrm>
            <a:off x="343348" y="2220517"/>
            <a:ext cx="10875112" cy="4112044"/>
          </a:xfrm>
        </p:spPr>
        <p:txBody>
          <a:bodyPr>
            <a:normAutofit fontScale="70000" lnSpcReduction="20000"/>
          </a:bodyPr>
          <a:lstStyle/>
          <a:p>
            <a:r>
              <a:rPr lang="en-GB" sz="4000" dirty="0"/>
              <a:t>PEFC: controversial sources </a:t>
            </a:r>
          </a:p>
          <a:p>
            <a:pPr marL="627063" indent="-354013">
              <a:buFont typeface="+mj-lt"/>
              <a:buAutoNum type="alphaLcParenR"/>
            </a:pPr>
            <a:r>
              <a:rPr lang="en-GB" sz="3400" dirty="0" smtClean="0"/>
              <a:t>not </a:t>
            </a:r>
            <a:r>
              <a:rPr lang="en-GB" sz="3400" dirty="0"/>
              <a:t>complying with local, national or international </a:t>
            </a:r>
            <a:r>
              <a:rPr lang="en-GB" sz="3400" dirty="0" smtClean="0"/>
              <a:t>legislation</a:t>
            </a:r>
          </a:p>
          <a:p>
            <a:pPr lvl="2"/>
            <a:r>
              <a:rPr lang="en-US" sz="2300" dirty="0"/>
              <a:t>forestry operations and harvesting, including biodiversity conservation and conversion of forest to other use</a:t>
            </a:r>
          </a:p>
          <a:p>
            <a:pPr lvl="2"/>
            <a:r>
              <a:rPr lang="en-US" sz="2300" dirty="0"/>
              <a:t>management of areas with designated high environmental and cultural values,</a:t>
            </a:r>
          </a:p>
          <a:p>
            <a:pPr lvl="2"/>
            <a:r>
              <a:rPr lang="en-US" sz="2300" dirty="0"/>
              <a:t>protected and endangered species, including requirements of CITES,</a:t>
            </a:r>
          </a:p>
          <a:p>
            <a:pPr lvl="2"/>
            <a:r>
              <a:rPr lang="en-US" sz="2300" dirty="0"/>
              <a:t>health and </a:t>
            </a:r>
            <a:r>
              <a:rPr lang="en-US" sz="2300" dirty="0" err="1"/>
              <a:t>labour</a:t>
            </a:r>
            <a:r>
              <a:rPr lang="en-US" sz="2300" dirty="0"/>
              <a:t> issues relating to forest workers,</a:t>
            </a:r>
          </a:p>
          <a:p>
            <a:pPr lvl="2"/>
            <a:r>
              <a:rPr lang="en-US" sz="2300" dirty="0"/>
              <a:t>indigenous peoples’ property, tenure and use rights,</a:t>
            </a:r>
          </a:p>
          <a:p>
            <a:pPr lvl="2"/>
            <a:r>
              <a:rPr lang="en-US" sz="2300" dirty="0"/>
              <a:t>third parties’ property, tenure and use rights,</a:t>
            </a:r>
          </a:p>
          <a:p>
            <a:pPr lvl="2"/>
            <a:r>
              <a:rPr lang="en-US" sz="2300" dirty="0"/>
              <a:t>payment of taxes and royalties,</a:t>
            </a:r>
            <a:endParaRPr lang="en-GB" sz="2300" dirty="0"/>
          </a:p>
          <a:p>
            <a:pPr marL="627063" indent="-354013">
              <a:buFont typeface="+mj-lt"/>
              <a:buAutoNum type="alphaLcParenR"/>
            </a:pPr>
            <a:r>
              <a:rPr lang="en-GB" sz="3400" dirty="0" smtClean="0"/>
              <a:t>utilising genetically modified organisms </a:t>
            </a:r>
            <a:endParaRPr lang="en-GB" sz="3400" dirty="0"/>
          </a:p>
          <a:p>
            <a:pPr marL="627063" indent="-354013">
              <a:buFont typeface="+mj-lt"/>
              <a:buAutoNum type="alphaLcParenR"/>
            </a:pPr>
            <a:r>
              <a:rPr lang="en-GB" sz="3400" dirty="0" smtClean="0"/>
              <a:t>converting  </a:t>
            </a:r>
            <a:r>
              <a:rPr lang="en-GB" sz="3400" dirty="0"/>
              <a:t>forest to other vegetation type, including conversion of primary </a:t>
            </a:r>
            <a:r>
              <a:rPr lang="en-GB" sz="3400" dirty="0" smtClean="0"/>
              <a:t>forests </a:t>
            </a:r>
            <a:r>
              <a:rPr lang="en-GB" sz="3400" dirty="0"/>
              <a:t>to forest </a:t>
            </a:r>
            <a:r>
              <a:rPr lang="en-GB" sz="3400" dirty="0" smtClean="0"/>
              <a:t>plantations</a:t>
            </a:r>
          </a:p>
          <a:p>
            <a:pPr marL="627063" indent="-354013">
              <a:buFont typeface="+mj-lt"/>
              <a:buAutoNum type="alphaLcParenR"/>
            </a:pPr>
            <a:r>
              <a:rPr lang="en-US" sz="3400" dirty="0" smtClean="0"/>
              <a:t>converting </a:t>
            </a:r>
            <a:r>
              <a:rPr lang="en-US" sz="3400" dirty="0"/>
              <a:t>forest to other vegetation type, including conversion of primary forests to forest plantations</a:t>
            </a:r>
            <a:r>
              <a:rPr lang="en-US" sz="3400" dirty="0" smtClean="0"/>
              <a:t>.</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28</a:t>
            </a:fld>
            <a:endParaRPr lang="zh-TW" altLang="en-US"/>
          </a:p>
        </p:txBody>
      </p:sp>
      <p:sp>
        <p:nvSpPr>
          <p:cNvPr id="5" name="Textfeld 4"/>
          <p:cNvSpPr txBox="1"/>
          <p:nvPr/>
        </p:nvSpPr>
        <p:spPr>
          <a:xfrm>
            <a:off x="354840" y="6406301"/>
            <a:ext cx="10863620" cy="338554"/>
          </a:xfrm>
          <a:prstGeom prst="rect">
            <a:avLst/>
          </a:prstGeom>
          <a:noFill/>
        </p:spPr>
        <p:txBody>
          <a:bodyPr wrap="square" rtlCol="0">
            <a:spAutoFit/>
          </a:bodyPr>
          <a:lstStyle/>
          <a:p>
            <a:r>
              <a:rPr lang="en-US" sz="1600" dirty="0"/>
              <a:t>Note: The policy on the exclusion of material from genetically modified forest based organisms remains in force until </a:t>
            </a:r>
            <a:r>
              <a:rPr lang="en-US" sz="1600" dirty="0" smtClean="0"/>
              <a:t>31/12/2015</a:t>
            </a:r>
            <a:endParaRPr lang="en-US" sz="1600" dirty="0"/>
          </a:p>
        </p:txBody>
      </p:sp>
    </p:spTree>
    <p:extLst>
      <p:ext uri="{BB962C8B-B14F-4D97-AF65-F5344CB8AC3E}">
        <p14:creationId xmlns:p14="http://schemas.microsoft.com/office/powerpoint/2010/main" val="3259188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198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dirty="0" smtClean="0">
                <a:solidFill>
                  <a:srgbClr val="006600"/>
                </a:solidFill>
              </a:rPr>
              <a:t>Simple supply chain – export market</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3</a:t>
            </a:fld>
            <a:endParaRPr lang="zh-TW" altLang="en-US"/>
          </a:p>
        </p:txBody>
      </p:sp>
      <p:sp>
        <p:nvSpPr>
          <p:cNvPr id="3" name="TextBox 2"/>
          <p:cNvSpPr txBox="1"/>
          <p:nvPr/>
        </p:nvSpPr>
        <p:spPr>
          <a:xfrm>
            <a:off x="2653048"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6" name="TextBox 5"/>
          <p:cNvSpPr txBox="1"/>
          <p:nvPr/>
        </p:nvSpPr>
        <p:spPr>
          <a:xfrm>
            <a:off x="4956219"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7" name="TextBox 6"/>
          <p:cNvSpPr txBox="1"/>
          <p:nvPr/>
        </p:nvSpPr>
        <p:spPr>
          <a:xfrm>
            <a:off x="2653048" y="3784623"/>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8" name="TextBox 7"/>
          <p:cNvSpPr txBox="1"/>
          <p:nvPr/>
        </p:nvSpPr>
        <p:spPr>
          <a:xfrm>
            <a:off x="494852" y="3763539"/>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348" y="2231617"/>
            <a:ext cx="8558784" cy="4194048"/>
          </a:xfrm>
          <a:prstGeom prst="rect">
            <a:avLst/>
          </a:prstGeom>
        </p:spPr>
      </p:pic>
    </p:spTree>
    <p:extLst>
      <p:ext uri="{BB962C8B-B14F-4D97-AF65-F5344CB8AC3E}">
        <p14:creationId xmlns:p14="http://schemas.microsoft.com/office/powerpoint/2010/main" val="331187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pPr eaLnBrk="1" hangingPunct="1"/>
            <a:r>
              <a:rPr lang="en-GB" dirty="0" smtClean="0">
                <a:solidFill>
                  <a:srgbClr val="006600"/>
                </a:solidFill>
              </a:rPr>
              <a:t>Complex supply chain – local market</a:t>
            </a:r>
            <a:endParaRPr lang="en-US" dirty="0" smtClean="0">
              <a:solidFill>
                <a:srgbClr val="006600"/>
              </a:solidFill>
            </a:endParaRPr>
          </a:p>
        </p:txBody>
      </p:sp>
      <p:grpSp>
        <p:nvGrpSpPr>
          <p:cNvPr id="1028" name="Group 4"/>
          <p:cNvGrpSpPr>
            <a:grpSpLocks/>
          </p:cNvGrpSpPr>
          <p:nvPr/>
        </p:nvGrpSpPr>
        <p:grpSpPr bwMode="auto">
          <a:xfrm>
            <a:off x="468085" y="2251926"/>
            <a:ext cx="5791200" cy="4419600"/>
            <a:chOff x="1104" y="1152"/>
            <a:chExt cx="3648" cy="2784"/>
          </a:xfrm>
        </p:grpSpPr>
        <p:sp>
          <p:nvSpPr>
            <p:cNvPr id="1029" name="Rectangle 5"/>
            <p:cNvSpPr>
              <a:spLocks noChangeArrowheads="1"/>
            </p:cNvSpPr>
            <p:nvPr/>
          </p:nvSpPr>
          <p:spPr bwMode="auto">
            <a:xfrm>
              <a:off x="1104" y="1152"/>
              <a:ext cx="3648" cy="2784"/>
            </a:xfrm>
            <a:prstGeom prst="rect">
              <a:avLst/>
            </a:prstGeom>
            <a:solidFill>
              <a:srgbClr val="FFFFCC"/>
            </a:solidFill>
            <a:ln w="9525">
              <a:solidFill>
                <a:schemeClr val="tx1"/>
              </a:solidFill>
              <a:miter lim="800000"/>
              <a:headEnd/>
              <a:tailEnd/>
            </a:ln>
          </p:spPr>
          <p:txBody>
            <a:bodyPr wrap="none" anchor="ctr"/>
            <a:lstStyle/>
            <a:p>
              <a:endParaRPr lang="en-US"/>
            </a:p>
          </p:txBody>
        </p:sp>
        <p:graphicFrame>
          <p:nvGraphicFramePr>
            <p:cNvPr id="1026" name="Object 6">
              <a:hlinkClick r:id="" action="ppaction://ole?verb=0"/>
            </p:cNvPr>
            <p:cNvGraphicFramePr>
              <a:graphicFrameLocks/>
            </p:cNvGraphicFramePr>
            <p:nvPr/>
          </p:nvGraphicFramePr>
          <p:xfrm>
            <a:off x="1142" y="1196"/>
            <a:ext cx="3552" cy="2688"/>
          </p:xfrm>
          <a:graphic>
            <a:graphicData uri="http://schemas.openxmlformats.org/presentationml/2006/ole">
              <mc:AlternateContent xmlns:mc="http://schemas.openxmlformats.org/markup-compatibility/2006">
                <mc:Choice xmlns:v="urn:schemas-microsoft-com:vml" Requires="v">
                  <p:oleObj spid="_x0000_s1083" name="VISIO" r:id="rId4" imgW="9893300" imgH="7423150" progId="Visio.Drawing.11">
                    <p:embed/>
                  </p:oleObj>
                </mc:Choice>
                <mc:Fallback>
                  <p:oleObj name="VISIO" r:id="rId4" imgW="9893300" imgH="7423150" progId="Visio.Drawing.11">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2" y="1196"/>
                          <a:ext cx="3552"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fld id="{A4CE05BE-1510-4BF9-B87A-E3BAF5EBDA19}" type="slidenum">
              <a:rPr lang="zh-TW" altLang="en-US" smtClean="0"/>
              <a:t>4</a:t>
            </a:fld>
            <a:endParaRPr lang="zh-TW" altLang="en-US"/>
          </a:p>
        </p:txBody>
      </p:sp>
    </p:spTree>
    <p:extLst>
      <p:ext uri="{BB962C8B-B14F-4D97-AF65-F5344CB8AC3E}">
        <p14:creationId xmlns:p14="http://schemas.microsoft.com/office/powerpoint/2010/main" val="187171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en-GB" dirty="0" smtClean="0">
                <a:solidFill>
                  <a:srgbClr val="006600"/>
                </a:solidFill>
              </a:rPr>
              <a:t>What is Chain of Custody (</a:t>
            </a:r>
            <a:r>
              <a:rPr lang="en-GB" dirty="0" err="1" smtClean="0">
                <a:solidFill>
                  <a:srgbClr val="006600"/>
                </a:solidFill>
              </a:rPr>
              <a:t>CoC</a:t>
            </a:r>
            <a:r>
              <a:rPr lang="en-GB" dirty="0" smtClean="0">
                <a:solidFill>
                  <a:srgbClr val="006600"/>
                </a:solidFill>
              </a:rPr>
              <a:t>)? (1/2)</a:t>
            </a:r>
          </a:p>
        </p:txBody>
      </p:sp>
      <p:sp>
        <p:nvSpPr>
          <p:cNvPr id="5123" name="Rectangle 3"/>
          <p:cNvSpPr>
            <a:spLocks noGrp="1" noChangeArrowheads="1"/>
          </p:cNvSpPr>
          <p:nvPr>
            <p:ph idx="1"/>
          </p:nvPr>
        </p:nvSpPr>
        <p:spPr/>
        <p:txBody>
          <a:bodyPr>
            <a:normAutofit/>
          </a:bodyPr>
          <a:lstStyle/>
          <a:p>
            <a:r>
              <a:rPr lang="en-GB" sz="2600" dirty="0"/>
              <a:t>Process of controlling wood or fibre from a certified forest through to a labelled product</a:t>
            </a:r>
          </a:p>
          <a:p>
            <a:r>
              <a:rPr lang="en-GB" sz="2600" dirty="0"/>
              <a:t>Provides the link between the certified forest and the claim about the forest on the final product</a:t>
            </a:r>
          </a:p>
          <a:p>
            <a:r>
              <a:rPr lang="en-GB" sz="2600" dirty="0"/>
              <a:t>Certificates issued to companies in supply chain who are </a:t>
            </a:r>
            <a:r>
              <a:rPr lang="en-GB" sz="2600" dirty="0" err="1"/>
              <a:t>CoC</a:t>
            </a:r>
            <a:r>
              <a:rPr lang="en-GB" sz="2600" dirty="0"/>
              <a:t> certified</a:t>
            </a:r>
          </a:p>
          <a:p>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3960504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What is Chain of Custody (</a:t>
            </a:r>
            <a:r>
              <a:rPr lang="en-GB" dirty="0" err="1" smtClean="0">
                <a:solidFill>
                  <a:srgbClr val="006600"/>
                </a:solidFill>
              </a:rPr>
              <a:t>CoC</a:t>
            </a:r>
            <a:r>
              <a:rPr lang="en-GB" dirty="0" smtClean="0">
                <a:solidFill>
                  <a:srgbClr val="006600"/>
                </a:solidFill>
              </a:rPr>
              <a:t>)? (2/2)</a:t>
            </a:r>
            <a:endParaRPr lang="en-GB" dirty="0">
              <a:solidFill>
                <a:srgbClr val="006600"/>
              </a:solidFill>
            </a:endParaRPr>
          </a:p>
        </p:txBody>
      </p:sp>
      <p:sp>
        <p:nvSpPr>
          <p:cNvPr id="3" name="Content Placeholder 2"/>
          <p:cNvSpPr>
            <a:spLocks noGrp="1"/>
          </p:cNvSpPr>
          <p:nvPr>
            <p:ph idx="1"/>
          </p:nvPr>
        </p:nvSpPr>
        <p:spPr>
          <a:xfrm>
            <a:off x="343348" y="2220517"/>
            <a:ext cx="11505304" cy="4337938"/>
          </a:xfrm>
        </p:spPr>
        <p:txBody>
          <a:bodyPr>
            <a:noAutofit/>
          </a:bodyPr>
          <a:lstStyle/>
          <a:p>
            <a:r>
              <a:rPr lang="en-GB" sz="2600" dirty="0"/>
              <a:t>PEFC definition: </a:t>
            </a:r>
            <a:r>
              <a:rPr lang="en-GB" sz="2600" i="1" dirty="0"/>
              <a:t>Process of handling of information on the origin of forest based products which allows the organisation to make accurate and verifiable claims on the content of certified </a:t>
            </a:r>
            <a:r>
              <a:rPr lang="en-GB" sz="2600" i="1" dirty="0" smtClean="0"/>
              <a:t>material</a:t>
            </a:r>
            <a:endParaRPr lang="en-GB" sz="2600" dirty="0" smtClean="0"/>
          </a:p>
          <a:p>
            <a:r>
              <a:rPr lang="en-GB" sz="2600" dirty="0" smtClean="0"/>
              <a:t>FSC</a:t>
            </a:r>
            <a:r>
              <a:rPr lang="de-DE" sz="2400" dirty="0" smtClean="0"/>
              <a:t>®</a:t>
            </a:r>
            <a:r>
              <a:rPr lang="en-GB" sz="2600" dirty="0" smtClean="0"/>
              <a:t> </a:t>
            </a:r>
            <a:r>
              <a:rPr lang="en-GB" sz="2600" dirty="0"/>
              <a:t>definition</a:t>
            </a:r>
            <a:r>
              <a:rPr lang="en-GB" sz="2600" b="1" dirty="0"/>
              <a:t>: </a:t>
            </a:r>
            <a:r>
              <a:rPr lang="en-GB" sz="2600" i="1" dirty="0"/>
              <a:t>The path taken by raw materials, processed materials, finished products, and co-products from the forest to the consumer or (in the case of reclaimed/recycled materials or products containing them) from the reclamation site to the consumer, including </a:t>
            </a:r>
            <a:r>
              <a:rPr lang="en-GB" sz="2600" b="1" i="1" dirty="0"/>
              <a:t>each stage of processing</a:t>
            </a:r>
            <a:r>
              <a:rPr lang="en-GB" sz="2600" i="1" dirty="0"/>
              <a:t>,  transformation,  manufacturing,  storage  and  transport  where  progress  to  the  next stage of the supply chain involves </a:t>
            </a:r>
            <a:r>
              <a:rPr lang="en-GB" sz="2600" b="1" i="1" dirty="0"/>
              <a:t>a change of ownership </a:t>
            </a:r>
            <a:r>
              <a:rPr lang="en-GB" sz="2600" i="1" dirty="0"/>
              <a:t>(independent custodianship) of the materials or the </a:t>
            </a:r>
            <a:r>
              <a:rPr lang="en-GB" sz="2600" i="1" dirty="0" smtClean="0"/>
              <a:t>products		</a:t>
            </a:r>
            <a:endParaRPr lang="en-GB" sz="2600" i="1" strike="sngStrike" dirty="0">
              <a:solidFill>
                <a:srgbClr val="FF0000"/>
              </a:solidFill>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spTree>
    <p:extLst>
      <p:ext uri="{BB962C8B-B14F-4D97-AF65-F5344CB8AC3E}">
        <p14:creationId xmlns:p14="http://schemas.microsoft.com/office/powerpoint/2010/main" val="664876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en-GB" dirty="0">
                <a:solidFill>
                  <a:srgbClr val="006600"/>
                </a:solidFill>
              </a:rPr>
              <a:t>Who needs to implement </a:t>
            </a:r>
            <a:r>
              <a:rPr lang="en-GB" dirty="0" err="1">
                <a:solidFill>
                  <a:srgbClr val="006600"/>
                </a:solidFill>
              </a:rPr>
              <a:t>CoC</a:t>
            </a:r>
            <a:r>
              <a:rPr lang="en-GB" dirty="0">
                <a:solidFill>
                  <a:srgbClr val="006600"/>
                </a:solidFill>
              </a:rPr>
              <a:t>?</a:t>
            </a:r>
          </a:p>
        </p:txBody>
      </p:sp>
      <p:sp>
        <p:nvSpPr>
          <p:cNvPr id="6147" name="Rectangle 3"/>
          <p:cNvSpPr>
            <a:spLocks noGrp="1" noChangeArrowheads="1"/>
          </p:cNvSpPr>
          <p:nvPr>
            <p:ph idx="1"/>
          </p:nvPr>
        </p:nvSpPr>
        <p:spPr/>
        <p:txBody>
          <a:bodyPr>
            <a:normAutofit/>
          </a:bodyPr>
          <a:lstStyle/>
          <a:p>
            <a:r>
              <a:rPr lang="en-GB" dirty="0" err="1" smtClean="0"/>
              <a:t>CoC</a:t>
            </a:r>
            <a:r>
              <a:rPr lang="en-GB" dirty="0" smtClean="0"/>
              <a:t> certification </a:t>
            </a:r>
            <a:r>
              <a:rPr lang="en-GB" dirty="0"/>
              <a:t>is required for all </a:t>
            </a:r>
            <a:r>
              <a:rPr lang="en-GB" dirty="0" smtClean="0"/>
              <a:t>organisations </a:t>
            </a:r>
            <a:r>
              <a:rPr lang="en-GB" dirty="0"/>
              <a:t>in the supply chain of forest-based products that have legal ownership of certified products and perform one or more of the following activities:</a:t>
            </a:r>
          </a:p>
          <a:p>
            <a:pPr lvl="1"/>
            <a:r>
              <a:rPr lang="en-GB" dirty="0"/>
              <a:t>Pass on the </a:t>
            </a:r>
            <a:r>
              <a:rPr lang="en-GB" dirty="0" smtClean="0"/>
              <a:t>FSC</a:t>
            </a:r>
            <a:r>
              <a:rPr lang="de-DE" dirty="0" smtClean="0"/>
              <a:t>®</a:t>
            </a:r>
            <a:r>
              <a:rPr lang="en-GB" dirty="0" smtClean="0"/>
              <a:t>/</a:t>
            </a:r>
            <a:r>
              <a:rPr lang="en-GB" dirty="0"/>
              <a:t>PEFC claim to subsequent customers through sales and delivery </a:t>
            </a:r>
            <a:r>
              <a:rPr lang="en-GB" dirty="0" smtClean="0"/>
              <a:t>documents</a:t>
            </a:r>
            <a:endParaRPr lang="en-GB" strike="sngStrike" dirty="0">
              <a:solidFill>
                <a:srgbClr val="FF0000"/>
              </a:solidFill>
            </a:endParaRPr>
          </a:p>
          <a:p>
            <a:pPr lvl="1"/>
            <a:r>
              <a:rPr lang="en-GB" dirty="0"/>
              <a:t>Apply the </a:t>
            </a:r>
            <a:r>
              <a:rPr lang="en-GB" dirty="0" smtClean="0"/>
              <a:t>FSC</a:t>
            </a:r>
            <a:r>
              <a:rPr lang="de-DE" dirty="0" smtClean="0"/>
              <a:t>®</a:t>
            </a:r>
            <a:r>
              <a:rPr lang="en-GB" dirty="0" smtClean="0"/>
              <a:t>/</a:t>
            </a:r>
            <a:r>
              <a:rPr lang="en-GB" dirty="0"/>
              <a:t>PEFC label </a:t>
            </a:r>
            <a:r>
              <a:rPr lang="en-GB" dirty="0" smtClean="0"/>
              <a:t>on-product</a:t>
            </a:r>
            <a:endParaRPr lang="en-GB" strike="sngStrike" dirty="0">
              <a:solidFill>
                <a:srgbClr val="FF0000"/>
              </a:solidFill>
            </a:endParaRPr>
          </a:p>
          <a:p>
            <a:pPr lvl="1"/>
            <a:r>
              <a:rPr lang="en-GB" dirty="0"/>
              <a:t>Process or transform </a:t>
            </a:r>
            <a:r>
              <a:rPr lang="en-GB" dirty="0" smtClean="0"/>
              <a:t>FSC</a:t>
            </a:r>
            <a:r>
              <a:rPr lang="de-DE" dirty="0" smtClean="0"/>
              <a:t>®</a:t>
            </a:r>
            <a:r>
              <a:rPr lang="en-GB" dirty="0" smtClean="0"/>
              <a:t>/</a:t>
            </a:r>
            <a:r>
              <a:rPr lang="en-GB" dirty="0"/>
              <a:t>PEFC certified products (e.g. manufacturing, repackaging, relabeling, adding other forest-based components to the product</a:t>
            </a:r>
            <a:r>
              <a:rPr lang="en-GB" dirty="0" smtClean="0"/>
              <a:t>)</a:t>
            </a:r>
            <a:endParaRPr lang="en-GB" strike="sngStrike" dirty="0">
              <a:solidFill>
                <a:srgbClr val="FF0000"/>
              </a:solidFill>
            </a:endParaRPr>
          </a:p>
          <a:p>
            <a:endParaRPr lang="en-GB" dirty="0"/>
          </a:p>
          <a:p>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753699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rgbClr val="006600"/>
                </a:solidFill>
              </a:rPr>
              <a:t>Who </a:t>
            </a:r>
            <a:r>
              <a:rPr lang="en-GB" dirty="0" smtClean="0">
                <a:solidFill>
                  <a:srgbClr val="006600"/>
                </a:solidFill>
              </a:rPr>
              <a:t>does not need </a:t>
            </a:r>
            <a:r>
              <a:rPr lang="en-GB" dirty="0">
                <a:solidFill>
                  <a:srgbClr val="006600"/>
                </a:solidFill>
              </a:rPr>
              <a:t>to implement </a:t>
            </a:r>
            <a:r>
              <a:rPr lang="en-GB" dirty="0" err="1">
                <a:solidFill>
                  <a:srgbClr val="006600"/>
                </a:solidFill>
              </a:rPr>
              <a:t>CoC</a:t>
            </a:r>
            <a:r>
              <a:rPr lang="en-GB" dirty="0">
                <a:solidFill>
                  <a:srgbClr val="006600"/>
                </a:solidFill>
              </a:rPr>
              <a:t>?</a:t>
            </a:r>
            <a:endParaRPr lang="en-GB" dirty="0"/>
          </a:p>
        </p:txBody>
      </p:sp>
      <p:sp>
        <p:nvSpPr>
          <p:cNvPr id="3" name="Content Placeholder 2"/>
          <p:cNvSpPr>
            <a:spLocks noGrp="1"/>
          </p:cNvSpPr>
          <p:nvPr>
            <p:ph idx="1"/>
          </p:nvPr>
        </p:nvSpPr>
        <p:spPr>
          <a:xfrm>
            <a:off x="343348" y="2144486"/>
            <a:ext cx="8229600" cy="4853136"/>
          </a:xfrm>
        </p:spPr>
        <p:txBody>
          <a:bodyPr>
            <a:normAutofit/>
          </a:bodyPr>
          <a:lstStyle/>
          <a:p>
            <a:r>
              <a:rPr lang="en-GB" dirty="0" smtClean="0"/>
              <a:t>Retailers selling to end-users</a:t>
            </a:r>
          </a:p>
          <a:p>
            <a:r>
              <a:rPr lang="en-GB" dirty="0" smtClean="0"/>
              <a:t>Individual or organisational end-users</a:t>
            </a:r>
          </a:p>
          <a:p>
            <a:r>
              <a:rPr lang="en-GB" dirty="0" smtClean="0"/>
              <a:t>Organisations </a:t>
            </a:r>
            <a:r>
              <a:rPr lang="en-GB" dirty="0"/>
              <a:t>providing services to certified </a:t>
            </a:r>
            <a:r>
              <a:rPr lang="en-GB" dirty="0" smtClean="0"/>
              <a:t>organisations </a:t>
            </a:r>
            <a:r>
              <a:rPr lang="en-GB" b="1" dirty="0"/>
              <a:t>without taking legal ownership </a:t>
            </a:r>
            <a:r>
              <a:rPr lang="en-GB" b="1" dirty="0" smtClean="0"/>
              <a:t>of the </a:t>
            </a:r>
            <a:r>
              <a:rPr lang="en-GB" b="1" dirty="0"/>
              <a:t>certified </a:t>
            </a:r>
            <a:r>
              <a:rPr lang="en-GB" b="1" dirty="0" smtClean="0"/>
              <a:t>products:</a:t>
            </a:r>
          </a:p>
          <a:p>
            <a:pPr lvl="1"/>
            <a:r>
              <a:rPr lang="en-GB" dirty="0" smtClean="0"/>
              <a:t>Agents arranging </a:t>
            </a:r>
            <a:r>
              <a:rPr lang="en-GB" dirty="0"/>
              <a:t>the trade of certified </a:t>
            </a:r>
            <a:r>
              <a:rPr lang="en-GB" dirty="0" smtClean="0"/>
              <a:t>products</a:t>
            </a:r>
          </a:p>
          <a:p>
            <a:pPr lvl="1"/>
            <a:r>
              <a:rPr lang="en-GB" dirty="0"/>
              <a:t>Logistics companies transporting or temporarily storing certified </a:t>
            </a:r>
            <a:r>
              <a:rPr lang="en-GB" dirty="0" smtClean="0"/>
              <a:t>products</a:t>
            </a:r>
          </a:p>
          <a:p>
            <a:pPr lvl="1"/>
            <a:r>
              <a:rPr lang="en-GB" dirty="0"/>
              <a:t>Contractors operating under an outsourcing agreement</a:t>
            </a:r>
            <a:endParaRPr lang="en-GB"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8</a:t>
            </a:fld>
            <a:endParaRPr lang="zh-TW" altLang="en-US"/>
          </a:p>
        </p:txBody>
      </p:sp>
    </p:spTree>
    <p:extLst>
      <p:ext uri="{BB962C8B-B14F-4D97-AF65-F5344CB8AC3E}">
        <p14:creationId xmlns:p14="http://schemas.microsoft.com/office/powerpoint/2010/main" val="3094813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GB" dirty="0" smtClean="0">
                <a:solidFill>
                  <a:srgbClr val="006600"/>
                </a:solidFill>
              </a:rPr>
              <a:t>Certified supply chain (</a:t>
            </a:r>
            <a:r>
              <a:rPr lang="en-GB" dirty="0" err="1" smtClean="0">
                <a:solidFill>
                  <a:srgbClr val="006600"/>
                </a:solidFill>
              </a:rPr>
              <a:t>CoC</a:t>
            </a:r>
            <a:r>
              <a:rPr lang="en-GB" dirty="0" smtClean="0">
                <a:solidFill>
                  <a:srgbClr val="006600"/>
                </a:solidFill>
              </a:rPr>
              <a:t>)</a:t>
            </a:r>
            <a:endParaRPr lang="en-GB" dirty="0">
              <a:solidFill>
                <a:srgbClr val="006600"/>
              </a:solidFill>
            </a:endParaRPr>
          </a:p>
        </p:txBody>
      </p:sp>
      <p:sp>
        <p:nvSpPr>
          <p:cNvPr id="7172" name="Rectangle 3"/>
          <p:cNvSpPr>
            <a:spLocks noGrp="1" noChangeArrowheads="1"/>
          </p:cNvSpPr>
          <p:nvPr>
            <p:ph type="body" sz="half" idx="4294967295"/>
          </p:nvPr>
        </p:nvSpPr>
        <p:spPr>
          <a:xfrm>
            <a:off x="343347" y="2063878"/>
            <a:ext cx="6577716" cy="4818609"/>
          </a:xfrm>
        </p:spPr>
        <p:txBody>
          <a:bodyPr>
            <a:normAutofit/>
          </a:bodyPr>
          <a:lstStyle/>
          <a:p>
            <a:pPr eaLnBrk="1" hangingPunct="1"/>
            <a:r>
              <a:rPr lang="en-GB" dirty="0"/>
              <a:t>Applies to all organisations within the chain which take ownership of the product:</a:t>
            </a:r>
          </a:p>
          <a:p>
            <a:pPr lvl="1" eaLnBrk="1" hangingPunct="1"/>
            <a:r>
              <a:rPr lang="en-GB" sz="2700" dirty="0"/>
              <a:t>Producers</a:t>
            </a:r>
          </a:p>
          <a:p>
            <a:pPr lvl="1" eaLnBrk="1" hangingPunct="1"/>
            <a:r>
              <a:rPr lang="en-GB" sz="2700" dirty="0"/>
              <a:t>Processors</a:t>
            </a:r>
          </a:p>
          <a:p>
            <a:pPr lvl="1" eaLnBrk="1" hangingPunct="1"/>
            <a:r>
              <a:rPr lang="en-GB" sz="2700" dirty="0"/>
              <a:t>Traders</a:t>
            </a:r>
          </a:p>
          <a:p>
            <a:r>
              <a:rPr lang="en-GB" dirty="0"/>
              <a:t>Two elements make up a </a:t>
            </a:r>
            <a:r>
              <a:rPr lang="en-GB" dirty="0" smtClean="0"/>
              <a:t>full </a:t>
            </a:r>
            <a:r>
              <a:rPr lang="en-GB" dirty="0" err="1" smtClean="0"/>
              <a:t>CoC</a:t>
            </a:r>
            <a:r>
              <a:rPr lang="en-GB" dirty="0" smtClean="0"/>
              <a:t>:</a:t>
            </a:r>
            <a:endParaRPr lang="en-GB" dirty="0"/>
          </a:p>
          <a:p>
            <a:pPr lvl="1"/>
            <a:r>
              <a:rPr lang="en-GB" sz="2700" dirty="0"/>
              <a:t>Tracing material WITHIN an organisation</a:t>
            </a:r>
          </a:p>
          <a:p>
            <a:pPr lvl="1"/>
            <a:r>
              <a:rPr lang="en-GB" sz="2700" dirty="0"/>
              <a:t>Tracing material BETWEEN organisations</a:t>
            </a:r>
          </a:p>
          <a:p>
            <a:pPr lvl="1" eaLnBrk="1" hangingPunct="1"/>
            <a:endParaRPr lang="en-GB" sz="20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9</a:t>
            </a:fld>
            <a:endParaRPr lang="zh-TW" alt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83131" y="2156519"/>
            <a:ext cx="5120581" cy="3626095"/>
          </a:xfrm>
        </p:spPr>
      </p:pic>
    </p:spTree>
    <p:extLst>
      <p:ext uri="{BB962C8B-B14F-4D97-AF65-F5344CB8AC3E}">
        <p14:creationId xmlns:p14="http://schemas.microsoft.com/office/powerpoint/2010/main" val="599057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A7F0FF-83D8-4545-B971-B1FAD1608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1621</Words>
  <Application>Microsoft Office PowerPoint</Application>
  <PresentationFormat>Benutzerdefiniert</PresentationFormat>
  <Paragraphs>197</Paragraphs>
  <Slides>29</Slides>
  <Notes>20</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29</vt:i4>
      </vt:variant>
    </vt:vector>
  </HeadingPairs>
  <TitlesOfParts>
    <vt:vector size="33" baseType="lpstr">
      <vt:lpstr>Office Theme</vt:lpstr>
      <vt:lpstr>1_Office Theme</vt:lpstr>
      <vt:lpstr>2_Office Theme</vt:lpstr>
      <vt:lpstr>VISIO</vt:lpstr>
      <vt:lpstr>Important: legal notice PLEASE READ</vt:lpstr>
      <vt:lpstr>EU Timber Regulation Training of Trainers</vt:lpstr>
      <vt:lpstr>Simple supply chain – export market</vt:lpstr>
      <vt:lpstr>Complex supply chain – local market</vt:lpstr>
      <vt:lpstr>What is Chain of Custody (CoC)? (1/2)</vt:lpstr>
      <vt:lpstr>What is Chain of Custody (CoC)? (2/2)</vt:lpstr>
      <vt:lpstr>Who needs to implement CoC?</vt:lpstr>
      <vt:lpstr>Who does not need to implement CoC?</vt:lpstr>
      <vt:lpstr>Certified supply chain (CoC)</vt:lpstr>
      <vt:lpstr>CoC between organisations (1/2)</vt:lpstr>
      <vt:lpstr>CoC between organisations (2/2)</vt:lpstr>
      <vt:lpstr>CoC within an organisation (1/2) – the elements of a system</vt:lpstr>
      <vt:lpstr>CoC within an organisation (2/2)</vt:lpstr>
      <vt:lpstr>Segregation</vt:lpstr>
      <vt:lpstr>Identification</vt:lpstr>
      <vt:lpstr>Documentation</vt:lpstr>
      <vt:lpstr>Critical Control Points (CCPs) (1/2)</vt:lpstr>
      <vt:lpstr>Critical Control Points (CCPs) (2/2)</vt:lpstr>
      <vt:lpstr>Quality management of CoC (1/2)</vt:lpstr>
      <vt:lpstr>Quality management of CoC (2/2)</vt:lpstr>
      <vt:lpstr>CoC methodologies</vt:lpstr>
      <vt:lpstr>Transfer/segregation system </vt:lpstr>
      <vt:lpstr>Volume credit</vt:lpstr>
      <vt:lpstr>Percentage system</vt:lpstr>
      <vt:lpstr>CoC Methodologies</vt:lpstr>
      <vt:lpstr>Control of uncertified portion (1/3)</vt:lpstr>
      <vt:lpstr>Control of uncertified portion (2/3)</vt:lpstr>
      <vt:lpstr>Control of uncertified portion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75</cp:revision>
  <dcterms:created xsi:type="dcterms:W3CDTF">2013-11-14T15:38:49Z</dcterms:created>
  <dcterms:modified xsi:type="dcterms:W3CDTF">2015-04-02T13:34:38Z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